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59" r:id="rId4"/>
    <p:sldId id="261" r:id="rId5"/>
    <p:sldId id="270" r:id="rId6"/>
    <p:sldId id="342" r:id="rId7"/>
    <p:sldId id="356" r:id="rId8"/>
    <p:sldId id="265" r:id="rId9"/>
    <p:sldId id="271" r:id="rId10"/>
    <p:sldId id="272" r:id="rId11"/>
    <p:sldId id="273" r:id="rId12"/>
    <p:sldId id="274" r:id="rId13"/>
    <p:sldId id="275" r:id="rId14"/>
    <p:sldId id="344" r:id="rId15"/>
    <p:sldId id="357" r:id="rId16"/>
    <p:sldId id="262" r:id="rId17"/>
    <p:sldId id="349" r:id="rId18"/>
    <p:sldId id="350" r:id="rId19"/>
    <p:sldId id="351" r:id="rId20"/>
    <p:sldId id="348" r:id="rId21"/>
    <p:sldId id="354" r:id="rId22"/>
    <p:sldId id="35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56"/>
          </p14:sldIdLst>
        </p14:section>
        <p14:section name="Slides génériques" id="{AF974EF0-0F4D-465A-BF26-A8C9F9292B5D}">
          <p14:sldIdLst>
            <p14:sldId id="260"/>
            <p14:sldId id="259"/>
            <p14:sldId id="261"/>
            <p14:sldId id="270"/>
            <p14:sldId id="342"/>
            <p14:sldId id="356"/>
            <p14:sldId id="265"/>
            <p14:sldId id="271"/>
            <p14:sldId id="272"/>
            <p14:sldId id="273"/>
            <p14:sldId id="274"/>
            <p14:sldId id="275"/>
            <p14:sldId id="344"/>
            <p14:sldId id="357"/>
            <p14:sldId id="262"/>
            <p14:sldId id="349"/>
            <p14:sldId id="350"/>
            <p14:sldId id="351"/>
            <p14:sldId id="348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3840" autoAdjust="0"/>
  </p:normalViewPr>
  <p:slideViewPr>
    <p:cSldViewPr snapToGrid="0" showGuides="1">
      <p:cViewPr>
        <p:scale>
          <a:sx n="105" d="100"/>
          <a:sy n="105" d="100"/>
        </p:scale>
        <p:origin x="-114" y="-258"/>
      </p:cViewPr>
      <p:guideLst>
        <p:guide orient="horz" pos="2160"/>
        <p:guide orient="horz" pos="3719"/>
        <p:guide pos="3840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7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L’étudiant étranger qui vient pour la première fois en France pour ses études doit s’affilier à l’Assurance Maladie via le site etudiant-etranger.ameli.fr puis créer son espace personnel en suivant les étapes indiquées.</a:t>
            </a:r>
          </a:p>
          <a:p>
            <a:r>
              <a:rPr lang="fr-FR" sz="1200" dirty="0"/>
              <a:t>Cette démarche est unique et ne sera pas à renouveler s’il poursuit ses études en France plusieurs années universitaires.</a:t>
            </a:r>
          </a:p>
          <a:p>
            <a:r>
              <a:rPr lang="fr-FR" sz="1200" dirty="0"/>
              <a:t>Ainsi, les </a:t>
            </a:r>
            <a:r>
              <a:rPr lang="fr-FR" sz="1200" b="1" dirty="0"/>
              <a:t>étudiants internationaux </a:t>
            </a:r>
            <a:r>
              <a:rPr lang="fr-FR" sz="1200" dirty="0"/>
              <a:t>bénéficient du remboursement de leurs frais de santé en cas de maladie ou de maternité par la CPAM de leur lieu de résidence.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06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L’étudiant étranger qui vient pour la première fois en France pour ses études doit s’affilier à l’Assurance Maladie via le site etudiant-etranger.ameli.fr puis créer son espace personnel en suivant les étapes indiquées.</a:t>
            </a:r>
          </a:p>
          <a:p>
            <a:r>
              <a:rPr lang="fr-FR" sz="1200" dirty="0"/>
              <a:t>Cette démarche est unique et ne sera pas à renouveler s’il poursuit ses études en France plusieurs années universitaires.</a:t>
            </a:r>
          </a:p>
          <a:p>
            <a:r>
              <a:rPr lang="fr-FR" sz="1200" dirty="0"/>
              <a:t>Ainsi, les </a:t>
            </a:r>
            <a:r>
              <a:rPr lang="fr-FR" sz="1200" b="1" dirty="0"/>
              <a:t>étudiants internationaux </a:t>
            </a:r>
            <a:r>
              <a:rPr lang="fr-FR" sz="1200" dirty="0"/>
              <a:t>bénéficient du remboursement de leurs frais de santé en cas de maladie ou de maternité par la CPAM de leur lieu de résidence.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9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7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95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0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14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xmlns="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xmlns="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="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07/09/2021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">
            <a:extLst>
              <a:ext uri="{FF2B5EF4-FFF2-40B4-BE49-F238E27FC236}">
                <a16:creationId xmlns:a16="http://schemas.microsoft.com/office/drawing/2014/main" xmlns="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07/09/2021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">
            <a:extLst>
              <a:ext uri="{FF2B5EF4-FFF2-40B4-BE49-F238E27FC236}">
                <a16:creationId xmlns:a16="http://schemas.microsoft.com/office/drawing/2014/main" xmlns="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07/09/2021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xmlns="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="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07/09/2021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xmlns="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xmlns="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xmlns="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xmlns="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xmlns="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07/09/2021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xmlns="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07/09/2021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xmlns="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xmlns="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xmlns="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xmlns="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xmlns="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xmlns="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xmlns="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xmlns="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xmlns="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07/09/2021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="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iant-etranger.ameli.fr/espace$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iant-etranger.ameli.fr/#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xmlns="" id="{765F0376-D5DA-9747-8B1B-4B0DA7428FA0}"/>
              </a:ext>
            </a:extLst>
          </p:cNvPr>
          <p:cNvSpPr txBox="1">
            <a:spLocks/>
          </p:cNvSpPr>
          <p:nvPr/>
        </p:nvSpPr>
        <p:spPr>
          <a:xfrm>
            <a:off x="520261" y="2163735"/>
            <a:ext cx="5930575" cy="415799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251999" tIns="270000" rIns="90000" bIns="46800" rtlCol="0" anchor="t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 sz="41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/>
          </a:p>
          <a:p>
            <a:pPr algn="ctr"/>
            <a:r>
              <a:rPr lang="fr-FR" sz="3600" dirty="0"/>
              <a:t>Affiliation en ligne</a:t>
            </a:r>
          </a:p>
          <a:p>
            <a:pPr algn="ctr"/>
            <a:r>
              <a:rPr lang="en-US" sz="2600" i="1" dirty="0"/>
              <a:t>ONLINE REGISTRATION</a:t>
            </a:r>
            <a:endParaRPr lang="fr-FR" sz="2600" i="1" dirty="0"/>
          </a:p>
          <a:p>
            <a:pPr algn="ctr"/>
            <a:endParaRPr lang="fr-FR" sz="3600" dirty="0"/>
          </a:p>
          <a:p>
            <a:pPr algn="ctr"/>
            <a:endParaRPr lang="fr-FR" dirty="0"/>
          </a:p>
          <a:p>
            <a:pPr algn="ctr"/>
            <a:r>
              <a:rPr lang="fr-FR" sz="2000" dirty="0"/>
              <a:t>Rentrée UNIVERSITAIRE 2021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A90C9BA-8212-E643-99E2-71E2B6F6098A}" type="datetime1">
              <a:rPr lang="fr-FR" smtClean="0"/>
              <a:t>07/09/2021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dirty="0"/>
              <a:t>Nom de l’entité émettrice</a:t>
            </a:r>
          </a:p>
        </p:txBody>
      </p:sp>
      <p:pic>
        <p:nvPicPr>
          <p:cNvPr id="11" name="Espace réservé pour une image  10" descr="Une image contenant personne, arbre, extérieur, herbe&#10;&#10;Description générée automatiquement">
            <a:extLst>
              <a:ext uri="{FF2B5EF4-FFF2-40B4-BE49-F238E27FC236}">
                <a16:creationId xmlns:a16="http://schemas.microsoft.com/office/drawing/2014/main" xmlns="" id="{3BAF599F-44D2-E84D-920E-8C3517DA51F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1600" y="2189163"/>
            <a:ext cx="5233988" cy="4157662"/>
          </a:xfrm>
        </p:spPr>
      </p:pic>
    </p:spTree>
    <p:extLst>
      <p:ext uri="{BB962C8B-B14F-4D97-AF65-F5344CB8AC3E}">
        <p14:creationId xmlns:p14="http://schemas.microsoft.com/office/powerpoint/2010/main" val="14394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764DA57-47FF-C945-A037-C1191CDC34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220" y="2867755"/>
            <a:ext cx="5147964" cy="242500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Je complète mes informations personnelles, l’ensemble de mes coordonnées avec mes informations de contact :</a:t>
            </a:r>
          </a:p>
          <a:p>
            <a:endParaRPr lang="fr-FR" dirty="0"/>
          </a:p>
          <a:p>
            <a:r>
              <a:rPr lang="en-US" sz="1900" i="1" dirty="0">
                <a:solidFill>
                  <a:schemeClr val="tx1"/>
                </a:solidFill>
              </a:rPr>
              <a:t>Fill in all of your personal information, including your full address and contact information :</a:t>
            </a:r>
            <a:endParaRPr lang="fr-FR" sz="1900" i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7BB3425-36E6-2E40-8F50-CF1DA57B75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D6B52791-417A-0840-BD62-39F605B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3 / </a:t>
            </a:r>
            <a:r>
              <a:rPr lang="en-US" i="1" dirty="0"/>
              <a:t>STEP 3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CB421C1-CE7A-E543-A364-7B3C94E793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041" y="0"/>
            <a:ext cx="5718412" cy="6858000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85EABF5A-9DD1-FD4B-A810-43046FA97AD5}"/>
              </a:ext>
            </a:extLst>
          </p:cNvPr>
          <p:cNvCxnSpPr>
            <a:cxnSpLocks/>
          </p:cNvCxnSpPr>
          <p:nvPr/>
        </p:nvCxnSpPr>
        <p:spPr>
          <a:xfrm flipV="1">
            <a:off x="4787153" y="3065929"/>
            <a:ext cx="1785769" cy="88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A9DA699-02A8-504A-8296-E666D0F57B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Je dépose les documents obligatoires : </a:t>
            </a:r>
          </a:p>
          <a:p>
            <a:r>
              <a:rPr lang="en-US" sz="1900" i="1" dirty="0">
                <a:solidFill>
                  <a:schemeClr val="tx1"/>
                </a:solidFill>
              </a:rPr>
              <a:t>Upload the mandatory documents:</a:t>
            </a:r>
            <a:endParaRPr lang="fr-FR" sz="19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dirty="0"/>
              <a:t>Certificat de scolarité / </a:t>
            </a:r>
            <a:r>
              <a:rPr lang="en-US" sz="1900" dirty="0">
                <a:solidFill>
                  <a:schemeClr val="tx1"/>
                </a:solidFill>
              </a:rPr>
              <a:t>Certificate of school enrollment</a:t>
            </a:r>
            <a:endParaRPr lang="fr-FR" sz="19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dirty="0"/>
              <a:t>Justificatif d’identité / </a:t>
            </a:r>
            <a:r>
              <a:rPr lang="en-US" i="1" dirty="0">
                <a:solidFill>
                  <a:schemeClr val="tx1"/>
                </a:solidFill>
              </a:rPr>
              <a:t>Proof of identity</a:t>
            </a:r>
            <a:endParaRPr lang="fr-FR" i="1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dirty="0"/>
              <a:t>Visa étudiants / </a:t>
            </a:r>
            <a:r>
              <a:rPr lang="en-US" sz="1900" i="1" dirty="0">
                <a:solidFill>
                  <a:schemeClr val="tx1"/>
                </a:solidFill>
              </a:rPr>
              <a:t>Student visa</a:t>
            </a:r>
            <a:endParaRPr lang="fr-FR" sz="1900" i="1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dirty="0"/>
              <a:t>Et les documents complémentaires si je les ai : </a:t>
            </a:r>
          </a:p>
          <a:p>
            <a:r>
              <a:rPr lang="en-US" sz="1900" i="1" dirty="0">
                <a:solidFill>
                  <a:schemeClr val="tx1"/>
                </a:solidFill>
              </a:rPr>
              <a:t>Plus any additional documents you may have:</a:t>
            </a:r>
            <a:endParaRPr lang="fr-FR" sz="1900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/>
              <a:t>Justificatif d’état civil / </a:t>
            </a:r>
            <a:r>
              <a:rPr lang="en-US" sz="1900" i="1" dirty="0">
                <a:solidFill>
                  <a:schemeClr val="tx1"/>
                </a:solidFill>
              </a:rPr>
              <a:t>Vital record</a:t>
            </a:r>
            <a:endParaRPr lang="fr-FR" sz="1900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/>
              <a:t>Titre de séjour / </a:t>
            </a:r>
            <a:r>
              <a:rPr lang="en-US" sz="1900" i="1" dirty="0">
                <a:solidFill>
                  <a:schemeClr val="tx1"/>
                </a:solidFill>
              </a:rPr>
              <a:t>Residency permit</a:t>
            </a:r>
            <a:endParaRPr lang="fr-FR" sz="1900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dirty="0"/>
              <a:t>RIB / </a:t>
            </a:r>
            <a:r>
              <a:rPr lang="en-US" sz="1900" i="1" dirty="0">
                <a:solidFill>
                  <a:schemeClr val="tx1"/>
                </a:solidFill>
              </a:rPr>
              <a:t>Official banking information slip (“RIB”)</a:t>
            </a:r>
            <a:endParaRPr lang="fr-FR" sz="1900" i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6D32435-3374-A644-BE8E-453A58C78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E3AEC1DA-7C69-B54B-9966-37FD0301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4 / </a:t>
            </a:r>
            <a:r>
              <a:rPr lang="en-US" i="1" dirty="0"/>
              <a:t>STEP 4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5F2E938-9502-1944-AE62-518A622E9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48" y="494778"/>
            <a:ext cx="5231963" cy="55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069BB140-A4B1-1E4D-95D0-84D9EA5282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673" y="1728698"/>
            <a:ext cx="7969180" cy="1003299"/>
          </a:xfrm>
        </p:spPr>
        <p:txBody>
          <a:bodyPr>
            <a:normAutofit/>
          </a:bodyPr>
          <a:lstStyle/>
          <a:p>
            <a:r>
              <a:rPr lang="fr-FR" dirty="0"/>
              <a:t>Je crée mon espace personnel / </a:t>
            </a:r>
            <a:r>
              <a:rPr lang="en-US" i="1" dirty="0">
                <a:solidFill>
                  <a:schemeClr val="tx1"/>
                </a:solidFill>
              </a:rPr>
              <a:t>Create a personal account on</a:t>
            </a:r>
            <a:endParaRPr lang="fr-FR" dirty="0"/>
          </a:p>
          <a:p>
            <a:pPr algn="ctr"/>
            <a:r>
              <a:rPr lang="fr-FR" dirty="0">
                <a:hlinkClick r:id="rId3"/>
              </a:rPr>
              <a:t>https://etudiant-etranger.ameli.fr/espace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E0D4BE9-1F63-8642-B550-97322F773B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B5B65EC4-41BC-F54E-9D7C-4A789C24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5 / </a:t>
            </a:r>
            <a:r>
              <a:rPr lang="en-US" i="1" dirty="0"/>
              <a:t>STEP 5</a:t>
            </a:r>
            <a:endParaRPr lang="fr-FR" dirty="0"/>
          </a:p>
        </p:txBody>
      </p:sp>
      <p:pic>
        <p:nvPicPr>
          <p:cNvPr id="7" name="Image 6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xmlns="" id="{40768A01-53F0-5848-84B9-DC52A4F2C0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1738"/>
            <a:ext cx="5897614" cy="31462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A176581-81C4-1644-BA24-2297384087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7" t="3872" r="7801"/>
          <a:stretch/>
        </p:blipFill>
        <p:spPr>
          <a:xfrm>
            <a:off x="4222820" y="2731997"/>
            <a:ext cx="7969180" cy="41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BF3D9A7D-73BA-3448-9620-A740176064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496" y="1810822"/>
            <a:ext cx="7454973" cy="3767137"/>
          </a:xfrm>
        </p:spPr>
        <p:txBody>
          <a:bodyPr/>
          <a:lstStyle/>
          <a:p>
            <a:r>
              <a:rPr lang="fr-FR" dirty="0"/>
              <a:t>Je reçois par courrier mon formulaire de demande de carte vitale que je complète et renvoie rapidement.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You will receive a French health insurance card application form by mail. Fill it out and send it back as soon as possible. </a:t>
            </a:r>
            <a:endParaRPr lang="fr-FR" sz="1800" i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9305A79-8681-9C41-95C6-06D55ABCB0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A422DBDB-DFE1-784A-871A-F10A40A5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6 </a:t>
            </a:r>
            <a:r>
              <a:rPr lang="en-US" i="1" dirty="0"/>
              <a:t>/ STEP 6</a:t>
            </a:r>
            <a:endParaRPr lang="fr-FR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19EF2FB3-3FD2-3B41-9F4D-DEFE58557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469" y="0"/>
            <a:ext cx="4242531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452288F-BC1D-4746-BB6A-FA3988D82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93" y="3525760"/>
            <a:ext cx="2251881" cy="31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8660" y="262764"/>
            <a:ext cx="11196000" cy="1114817"/>
          </a:xfrm>
          <a:solidFill>
            <a:schemeClr val="tx2"/>
          </a:solidFill>
        </p:spPr>
        <p:txBody>
          <a:bodyPr/>
          <a:lstStyle/>
          <a:p>
            <a:r>
              <a:rPr lang="fr-FR" dirty="0"/>
              <a:t>les contacts </a:t>
            </a:r>
            <a:r>
              <a:rPr lang="fr-FR" dirty="0" smtClean="0"/>
              <a:t>de</a:t>
            </a:r>
            <a:r>
              <a:rPr lang="fr-FR" dirty="0" smtClean="0"/>
              <a:t> </a:t>
            </a:r>
            <a:r>
              <a:rPr lang="fr-FR" dirty="0"/>
              <a:t>l’assurance Maladie</a:t>
            </a:r>
          </a:p>
        </p:txBody>
      </p:sp>
      <p:pic>
        <p:nvPicPr>
          <p:cNvPr id="1026" name="Picture 2" descr="C:\Users\NAPIERALSKI-31106\Desktop\lieu accuei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482" y="2655488"/>
            <a:ext cx="3167113" cy="21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498806" y="1638411"/>
            <a:ext cx="11195854" cy="449418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0C419A"/>
                </a:solidFill>
              </a:rPr>
              <a:t>3646 Plateforme de Service téléphonique (gratuite + prix appel) :</a:t>
            </a:r>
          </a:p>
          <a:p>
            <a:r>
              <a:rPr lang="fr-FR" sz="1600" dirty="0">
                <a:solidFill>
                  <a:schemeClr val="tx1"/>
                </a:solidFill>
              </a:rPr>
              <a:t>       Possibilité d’accéder à une plateforme en langue étrangère (anglais)</a:t>
            </a:r>
            <a:endParaRPr lang="fr-FR" sz="1700" b="1" dirty="0">
              <a:solidFill>
                <a:schemeClr val="tx1"/>
              </a:solidFill>
            </a:endParaRPr>
          </a:p>
          <a:p>
            <a:pPr marL="174625" lvl="2" indent="0">
              <a:buNone/>
            </a:pPr>
            <a:r>
              <a:rPr lang="fr-FR" dirty="0"/>
              <a:t>    Prise de rendez-vous en accueil ou téléphonique pour accompagner l’étudiant</a:t>
            </a:r>
            <a:endParaRPr lang="fr-FR" dirty="0">
              <a:solidFill>
                <a:srgbClr val="FF0000"/>
              </a:solidFill>
            </a:endParaRPr>
          </a:p>
          <a:p>
            <a:pPr marL="174625" lvl="2" indent="0">
              <a:buNone/>
            </a:pPr>
            <a:endParaRPr lang="fr-FR" sz="1800" dirty="0"/>
          </a:p>
          <a:p>
            <a:pPr lvl="1"/>
            <a:r>
              <a:rPr lang="fr-FR" sz="1700" dirty="0"/>
              <a:t>  Accueil dans les CPAM du lieu de résidence de l’étudiant :</a:t>
            </a:r>
          </a:p>
          <a:p>
            <a:pPr lvl="2"/>
            <a:r>
              <a:rPr lang="fr-FR" dirty="0"/>
              <a:t>Accompagnement sur les outils numériques en libre service</a:t>
            </a:r>
          </a:p>
          <a:p>
            <a:pPr lvl="2"/>
            <a:r>
              <a:rPr lang="fr-FR" dirty="0"/>
              <a:t>Rendez-vous </a:t>
            </a:r>
          </a:p>
          <a:p>
            <a:pPr lvl="2"/>
            <a:r>
              <a:rPr lang="fr-FR" dirty="0"/>
              <a:t>Réclamations courantes </a:t>
            </a:r>
          </a:p>
          <a:p>
            <a:pPr lvl="2"/>
            <a:r>
              <a:rPr lang="fr-FR" dirty="0"/>
              <a:t>Selon les agences, il est possible de bénéficier d’un accueil en Anglais</a:t>
            </a:r>
          </a:p>
          <a:p>
            <a:pPr marL="174625" lvl="2" indent="0">
              <a:buNone/>
            </a:pPr>
            <a:endParaRPr lang="fr-FR" sz="1700" dirty="0"/>
          </a:p>
          <a:p>
            <a:pPr marL="276225" lvl="1" indent="-285750"/>
            <a:r>
              <a:rPr lang="fr-FR" sz="1700" dirty="0"/>
              <a:t>ameli.fr pour s’informer : </a:t>
            </a:r>
            <a:r>
              <a:rPr lang="fr-FR" sz="1700" b="0" dirty="0"/>
              <a:t>actualité, droits et démarches, remboursement, santé </a:t>
            </a:r>
          </a:p>
          <a:p>
            <a:pPr marL="0" lvl="1" indent="-9525">
              <a:buNone/>
            </a:pPr>
            <a:endParaRPr lang="fr-FR" sz="1700" b="1" dirty="0"/>
          </a:p>
          <a:p>
            <a:pPr marL="276225" lvl="1" indent="-285750"/>
            <a:r>
              <a:rPr lang="fr-FR" sz="1700" dirty="0"/>
              <a:t>compte ameli pour accéder à tous les services de son espace personnel : </a:t>
            </a:r>
          </a:p>
          <a:p>
            <a:pPr marL="0" lvl="1" indent="-9525">
              <a:buNone/>
            </a:pPr>
            <a:r>
              <a:rPr lang="fr-FR" sz="1700" b="0" dirty="0"/>
              <a:t>consulter ses remboursements, télécharger ses attestations, obtenir sa carte </a:t>
            </a:r>
          </a:p>
          <a:p>
            <a:pPr marL="0" lvl="1" indent="-9525">
              <a:buNone/>
            </a:pPr>
            <a:r>
              <a:rPr lang="fr-FR" sz="1700" b="0" dirty="0"/>
              <a:t>Européenne (CEAM), contacter un conseiller par e-mail…</a:t>
            </a:r>
          </a:p>
          <a:p>
            <a:pPr marL="174625" lvl="2" indent="0">
              <a:buNone/>
            </a:pPr>
            <a:endParaRPr lang="fr-FR" sz="17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54532AA-E0A4-6244-8C0B-6EFB112B0D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5809">
            <a:off x="7143845" y="1645730"/>
            <a:ext cx="417015" cy="4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8660" y="262764"/>
            <a:ext cx="11196000" cy="1114817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CONTACTING THE FRENCH HEALTH INSURANCE SYSTEM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L’Assurance</a:t>
            </a:r>
            <a:r>
              <a:rPr lang="en-US" dirty="0"/>
              <a:t> </a:t>
            </a:r>
            <a:r>
              <a:rPr lang="en-US" dirty="0" err="1"/>
              <a:t>Maladie</a:t>
            </a:r>
            <a:r>
              <a:rPr lang="en-US" dirty="0"/>
              <a:t>”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498806" y="1638411"/>
            <a:ext cx="11195854" cy="4494182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</a:rPr>
              <a:t>Call 3646 for our Service line (no surcharge):</a:t>
            </a:r>
          </a:p>
          <a:p>
            <a:pPr lvl="0"/>
            <a:r>
              <a:rPr lang="en-US" dirty="0"/>
              <a:t>	</a:t>
            </a:r>
            <a:r>
              <a:rPr lang="en-US" sz="1600" dirty="0">
                <a:solidFill>
                  <a:schemeClr val="tx1"/>
                </a:solidFill>
              </a:rPr>
              <a:t>We can take foreign-language calls (English)</a:t>
            </a:r>
          </a:p>
          <a:p>
            <a:r>
              <a:rPr lang="en-US" sz="1600" dirty="0">
                <a:solidFill>
                  <a:schemeClr val="tx1"/>
                </a:solidFill>
              </a:rPr>
              <a:t>	You can make an in-person or phone appointment for student support services</a:t>
            </a:r>
            <a:endParaRPr lang="fr-FR" sz="1600" dirty="0">
              <a:solidFill>
                <a:schemeClr val="tx1"/>
              </a:solidFill>
            </a:endParaRPr>
          </a:p>
          <a:p>
            <a:pPr marL="174625" lvl="2" indent="0">
              <a:buNone/>
            </a:pPr>
            <a:endParaRPr lang="fr-FR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</a:rPr>
              <a:t>In-person services at your local health insurance fund (CPAM):</a:t>
            </a:r>
            <a:endParaRPr lang="fr-FR" sz="1700" dirty="0">
              <a:solidFill>
                <a:schemeClr val="tx1"/>
              </a:solidFill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Help using the public computer terminals</a:t>
            </a:r>
            <a:endParaRPr lang="fr-FR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- Appointments</a:t>
            </a:r>
            <a:endParaRPr lang="fr-FR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- Help with ordinary complaints</a:t>
            </a:r>
            <a:endParaRPr lang="fr-FR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- Some locations offer services in English</a:t>
            </a:r>
            <a:endParaRPr lang="fr-FR" sz="1800" dirty="0">
              <a:solidFill>
                <a:schemeClr val="tx1"/>
              </a:solidFill>
            </a:endParaRPr>
          </a:p>
          <a:p>
            <a:pPr lvl="2"/>
            <a:endParaRPr lang="fr-FR" sz="1700" dirty="0"/>
          </a:p>
          <a:p>
            <a:pPr marL="276225" lvl="1" indent="-285750"/>
            <a:r>
              <a:rPr lang="en-US" dirty="0"/>
              <a:t>Stay up-to-date on </a:t>
            </a:r>
            <a:r>
              <a:rPr lang="en-US" dirty="0" err="1"/>
              <a:t>ameli.fr</a:t>
            </a:r>
            <a:r>
              <a:rPr lang="en-US" dirty="0"/>
              <a:t>: news, entitlements and paperwork, reimbursements, health</a:t>
            </a:r>
          </a:p>
          <a:p>
            <a:pPr marL="0" lvl="1" indent="0">
              <a:buNone/>
            </a:pPr>
            <a:r>
              <a:rPr lang="fr-FR" sz="1700" b="0" dirty="0"/>
              <a:t> </a:t>
            </a:r>
          </a:p>
          <a:p>
            <a:pPr marL="276225" lvl="1" indent="-285750"/>
            <a:r>
              <a:rPr lang="en-US" b="1" dirty="0"/>
              <a:t>Go to </a:t>
            </a:r>
            <a:r>
              <a:rPr lang="en-US" b="1" dirty="0" err="1"/>
              <a:t>ameli</a:t>
            </a:r>
            <a:r>
              <a:rPr lang="en-US" b="1" dirty="0"/>
              <a:t> to access all of our services through your personal account:</a:t>
            </a:r>
            <a:endParaRPr lang="fr-FR" dirty="0"/>
          </a:p>
          <a:p>
            <a:r>
              <a:rPr lang="en-US" sz="1600" dirty="0">
                <a:solidFill>
                  <a:schemeClr val="tx1"/>
                </a:solidFill>
              </a:rPr>
              <a:t>Check your reimbursements, download your certificates, get a European Health Insurance Card (EHIC), email a caseworker, and more</a:t>
            </a:r>
            <a:endParaRPr lang="fr-FR" sz="1600" dirty="0">
              <a:solidFill>
                <a:schemeClr val="tx1"/>
              </a:solidFill>
            </a:endParaRPr>
          </a:p>
          <a:p>
            <a:pPr marL="174625" lvl="2" indent="0">
              <a:buNone/>
            </a:pPr>
            <a:endParaRPr lang="fr-FR" sz="17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54532AA-E0A4-6244-8C0B-6EFB112B0D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5809">
            <a:off x="5297924" y="1651081"/>
            <a:ext cx="417015" cy="417015"/>
          </a:xfrm>
          <a:prstGeom prst="rect">
            <a:avLst/>
          </a:prstGeom>
        </p:spPr>
      </p:pic>
      <p:pic>
        <p:nvPicPr>
          <p:cNvPr id="9" name="Picture 2" descr="C:\Users\NAPIERALSKI-31106\Desktop\lieu accuei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482" y="2546852"/>
            <a:ext cx="3167113" cy="21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BF066C8-7ECF-F841-946A-344E4871825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bons réflexes</a:t>
            </a:r>
          </a:p>
          <a:p>
            <a:r>
              <a:rPr lang="en-US" sz="2600" i="1" dirty="0"/>
              <a:t>GETTING THE MOST OUT OF YOUR HEALTH CARE COVERAGE</a:t>
            </a:r>
            <a:endParaRPr lang="fr-FR" sz="2600" i="1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BDC61D66-D7EE-D74F-997B-10A37B02DB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5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498661" y="1623848"/>
            <a:ext cx="7732948" cy="4508937"/>
          </a:xfrm>
        </p:spPr>
        <p:txBody>
          <a:bodyPr>
            <a:noAutofit/>
          </a:bodyPr>
          <a:lstStyle/>
          <a:p>
            <a:endParaRPr lang="fr-FR" sz="1800" dirty="0">
              <a:solidFill>
                <a:srgbClr val="007FAD"/>
              </a:solidFill>
            </a:endParaRPr>
          </a:p>
          <a:p>
            <a:r>
              <a:rPr lang="fr-FR" sz="1800" dirty="0" smtClean="0">
                <a:solidFill>
                  <a:srgbClr val="007FAD"/>
                </a:solidFill>
              </a:rPr>
              <a:t>Déclarez </a:t>
            </a:r>
            <a:r>
              <a:rPr lang="fr-FR" sz="1800" dirty="0">
                <a:solidFill>
                  <a:srgbClr val="007FAD"/>
                </a:solidFill>
              </a:rPr>
              <a:t>un </a:t>
            </a:r>
            <a:r>
              <a:rPr lang="fr-FR" sz="1800" b="1" dirty="0">
                <a:solidFill>
                  <a:srgbClr val="007FAD"/>
                </a:solidFill>
              </a:rPr>
              <a:t>médecin traitant </a:t>
            </a:r>
            <a:r>
              <a:rPr lang="fr-FR" sz="1800" dirty="0">
                <a:solidFill>
                  <a:srgbClr val="007FAD"/>
                </a:solidFill>
              </a:rPr>
              <a:t>afin de bénéficier d'un suivi médical </a:t>
            </a:r>
          </a:p>
          <a:p>
            <a:r>
              <a:rPr lang="fr-FR" sz="1800" dirty="0">
                <a:solidFill>
                  <a:srgbClr val="007FAD"/>
                </a:solidFill>
              </a:rPr>
              <a:t>coordonné et être mieux remboursé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Declare a </a:t>
            </a:r>
            <a:r>
              <a:rPr lang="en-US" sz="1600" b="1" i="1" dirty="0">
                <a:solidFill>
                  <a:schemeClr val="tx1"/>
                </a:solidFill>
              </a:rPr>
              <a:t>primary care physician (“</a:t>
            </a:r>
            <a:r>
              <a:rPr lang="en-US" sz="1600" b="1" i="1" dirty="0" err="1">
                <a:solidFill>
                  <a:schemeClr val="tx1"/>
                </a:solidFill>
              </a:rPr>
              <a:t>médecin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</a:rPr>
              <a:t>traitant</a:t>
            </a:r>
            <a:r>
              <a:rPr lang="en-US" sz="1600" b="1" i="1" dirty="0">
                <a:solidFill>
                  <a:schemeClr val="tx1"/>
                </a:solidFill>
              </a:rPr>
              <a:t>”) </a:t>
            </a:r>
            <a:r>
              <a:rPr lang="en-US" sz="1600" i="1" dirty="0">
                <a:solidFill>
                  <a:schemeClr val="tx1"/>
                </a:solidFill>
              </a:rPr>
              <a:t>to get coordinated care 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that is better reimbursed.</a:t>
            </a:r>
            <a:endParaRPr lang="fr-FR" sz="1600" i="1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rgbClr val="007FAD"/>
              </a:solidFill>
            </a:endParaRPr>
          </a:p>
          <a:p>
            <a:r>
              <a:rPr lang="fr-FR" sz="1800" dirty="0">
                <a:solidFill>
                  <a:srgbClr val="007FAD"/>
                </a:solidFill>
              </a:rPr>
              <a:t>Utilisez votre </a:t>
            </a:r>
            <a:r>
              <a:rPr lang="fr-FR" sz="1800" b="1" dirty="0">
                <a:solidFill>
                  <a:srgbClr val="007FAD"/>
                </a:solidFill>
              </a:rPr>
              <a:t>carte Vitale </a:t>
            </a:r>
            <a:r>
              <a:rPr lang="fr-FR" sz="1800" dirty="0">
                <a:solidFill>
                  <a:srgbClr val="007FAD"/>
                </a:solidFill>
              </a:rPr>
              <a:t>auprès des professionnels de santé pour être remboursé plus rapidement et bénéficier du tiers payant.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Use your </a:t>
            </a:r>
            <a:r>
              <a:rPr lang="en-US" sz="1600" b="1" i="1" dirty="0">
                <a:solidFill>
                  <a:schemeClr val="tx1"/>
                </a:solidFill>
              </a:rPr>
              <a:t>French health insurance card (“carte Vitale”) </a:t>
            </a:r>
            <a:r>
              <a:rPr lang="en-US" sz="1600" i="1" dirty="0">
                <a:solidFill>
                  <a:schemeClr val="tx1"/>
                </a:solidFill>
              </a:rPr>
              <a:t>whenever you see a health care professional: you will be reimbursed faster and be able to use the third-party payment system.</a:t>
            </a:r>
            <a:endParaRPr lang="fr-FR" sz="1600" i="1" dirty="0">
              <a:solidFill>
                <a:schemeClr val="tx1"/>
              </a:solidFill>
            </a:endParaRPr>
          </a:p>
          <a:p>
            <a:endParaRPr lang="fr-FR" sz="1800" b="1" dirty="0">
              <a:solidFill>
                <a:srgbClr val="007FAD"/>
              </a:solidFill>
            </a:endParaRPr>
          </a:p>
          <a:p>
            <a:endParaRPr lang="fr-FR" sz="1600" dirty="0">
              <a:solidFill>
                <a:srgbClr val="0C41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818" y="1068372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Intervenante : </a:t>
            </a:r>
            <a:r>
              <a:rPr lang="fr-FR" dirty="0">
                <a:solidFill>
                  <a:schemeClr val="bg1"/>
                </a:solidFill>
              </a:rPr>
              <a:t>Florence GAU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solidFill>
            <a:schemeClr val="accent1"/>
          </a:solidFill>
        </p:spPr>
        <p:txBody>
          <a:bodyPr/>
          <a:lstStyle/>
          <a:p>
            <a:r>
              <a:rPr lang="fr-FR" dirty="0"/>
              <a:t>Les bons reflexes en santé</a:t>
            </a:r>
            <a:br>
              <a:rPr lang="fr-FR" dirty="0"/>
            </a:br>
            <a:r>
              <a:rPr lang="en-US" sz="1600" dirty="0"/>
              <a:t>GETTING THE MOST OUT OF YOUR HEALTH CARE COVERAGE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D10053D-9CC5-E64F-A594-FEE37767BC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351" y="0"/>
            <a:ext cx="3265714" cy="6857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6472656-4947-7146-BF4C-D9F658C7FE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790" y="5074130"/>
            <a:ext cx="1634945" cy="15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498661" y="1623848"/>
            <a:ext cx="11182836" cy="4508937"/>
          </a:xfrm>
        </p:spPr>
        <p:txBody>
          <a:bodyPr>
            <a:noAutofit/>
          </a:bodyPr>
          <a:lstStyle/>
          <a:p>
            <a:endParaRPr lang="fr-FR" sz="1800" dirty="0">
              <a:solidFill>
                <a:srgbClr val="007FAD"/>
              </a:solidFill>
            </a:endParaRPr>
          </a:p>
          <a:p>
            <a:r>
              <a:rPr lang="fr-FR" sz="1800" dirty="0">
                <a:solidFill>
                  <a:srgbClr val="007FAD"/>
                </a:solidFill>
              </a:rPr>
              <a:t>Envoyez votre </a:t>
            </a:r>
            <a:r>
              <a:rPr lang="fr-FR" sz="1800" b="1" dirty="0">
                <a:solidFill>
                  <a:srgbClr val="007FAD"/>
                </a:solidFill>
              </a:rPr>
              <a:t>Relevé d’Identité Bancaire </a:t>
            </a:r>
            <a:r>
              <a:rPr lang="fr-FR" sz="1800" dirty="0">
                <a:solidFill>
                  <a:srgbClr val="007FAD"/>
                </a:solidFill>
              </a:rPr>
              <a:t>(RIB) à  votre caisse de résidence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Mail your </a:t>
            </a:r>
            <a:r>
              <a:rPr lang="en-US" sz="1600" b="1" i="1" dirty="0">
                <a:solidFill>
                  <a:schemeClr val="tx1"/>
                </a:solidFill>
              </a:rPr>
              <a:t>official banking information slip (RIB) </a:t>
            </a:r>
            <a:r>
              <a:rPr lang="en-US" sz="1600" i="1" dirty="0">
                <a:solidFill>
                  <a:schemeClr val="tx1"/>
                </a:solidFill>
              </a:rPr>
              <a:t>in to your local health insurance fund</a:t>
            </a:r>
            <a:endParaRPr lang="fr-FR" sz="1600" i="1" dirty="0">
              <a:solidFill>
                <a:schemeClr val="tx1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600" dirty="0">
              <a:solidFill>
                <a:srgbClr val="0C41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818" y="1068372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Intervenante : </a:t>
            </a:r>
            <a:r>
              <a:rPr lang="fr-FR" dirty="0">
                <a:solidFill>
                  <a:schemeClr val="bg1"/>
                </a:solidFill>
              </a:rPr>
              <a:t>Florence GAU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solidFill>
            <a:schemeClr val="accent1"/>
          </a:solidFill>
        </p:spPr>
        <p:txBody>
          <a:bodyPr/>
          <a:lstStyle/>
          <a:p>
            <a:r>
              <a:rPr lang="fr-FR" dirty="0"/>
              <a:t>Les bons reflexes en santé</a:t>
            </a:r>
            <a:br>
              <a:rPr lang="fr-FR" dirty="0"/>
            </a:br>
            <a:r>
              <a:rPr lang="en-US" sz="1600" dirty="0"/>
              <a:t>GETTING THE MOST OUT OF YOUR HEALTH CARE COVERAGE</a:t>
            </a:r>
            <a:endParaRPr lang="fr-FR" sz="1600" dirty="0"/>
          </a:p>
        </p:txBody>
      </p:sp>
      <p:pic>
        <p:nvPicPr>
          <p:cNvPr id="8" name="Image 7" descr="Une image contenant texte, équipement électronique, ordinateur&#10;&#10;Description générée automatiquement">
            <a:extLst>
              <a:ext uri="{FF2B5EF4-FFF2-40B4-BE49-F238E27FC236}">
                <a16:creationId xmlns:a16="http://schemas.microsoft.com/office/drawing/2014/main" xmlns="" id="{D6863DFF-25DA-844E-97E1-BE1FB2E3FF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83" y="2722531"/>
            <a:ext cx="4020458" cy="30153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32CA107-80D7-5C4D-AB56-698DB257A7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521" y="2722530"/>
            <a:ext cx="5714343" cy="33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498661" y="1623848"/>
            <a:ext cx="11182836" cy="4508937"/>
          </a:xfrm>
        </p:spPr>
        <p:txBody>
          <a:bodyPr>
            <a:noAutofit/>
          </a:bodyPr>
          <a:lstStyle/>
          <a:p>
            <a:pPr algn="just"/>
            <a:endParaRPr lang="fr-FR" sz="1800" dirty="0">
              <a:solidFill>
                <a:srgbClr val="007FAD"/>
              </a:solidFill>
            </a:endParaRPr>
          </a:p>
          <a:p>
            <a:pPr algn="just"/>
            <a:r>
              <a:rPr lang="fr-FR" sz="1800" dirty="0">
                <a:solidFill>
                  <a:srgbClr val="007FAD"/>
                </a:solidFill>
              </a:rPr>
              <a:t>Optimisez vos remboursements en adhérant à une complémentaire santé. </a:t>
            </a:r>
          </a:p>
          <a:p>
            <a:pPr algn="just"/>
            <a:r>
              <a:rPr lang="fr-FR" sz="1800" dirty="0">
                <a:solidFill>
                  <a:srgbClr val="007FAD"/>
                </a:solidFill>
              </a:rPr>
              <a:t>Si vous rencontrez des difficultés, vous pouvez bénéficier d'aides : la </a:t>
            </a:r>
            <a:r>
              <a:rPr lang="fr-FR" sz="1800" b="1" dirty="0">
                <a:solidFill>
                  <a:srgbClr val="007FAD"/>
                </a:solidFill>
              </a:rPr>
              <a:t>Complémentaire santé solidaire </a:t>
            </a:r>
            <a:r>
              <a:rPr lang="fr-FR" sz="1800" dirty="0">
                <a:solidFill>
                  <a:srgbClr val="007FAD"/>
                </a:solidFill>
              </a:rPr>
              <a:t>et d’un accompagnement personnalisé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Optimize your reimbursement level by taking out supplementary health insurance.</a:t>
            </a:r>
            <a:endParaRPr lang="fr-FR" sz="1600" i="1" dirty="0">
              <a:solidFill>
                <a:schemeClr val="tx1"/>
              </a:solidFill>
            </a:endParaRPr>
          </a:p>
          <a:p>
            <a:r>
              <a:rPr lang="en-US" sz="1600" i="1" dirty="0">
                <a:solidFill>
                  <a:schemeClr val="tx1"/>
                </a:solidFill>
              </a:rPr>
              <a:t>If you are experiencing financial difficulties, you may qualify for aid: France’s </a:t>
            </a:r>
            <a:r>
              <a:rPr lang="en-US" sz="1600" b="1" i="1" dirty="0">
                <a:solidFill>
                  <a:schemeClr val="tx1"/>
                </a:solidFill>
              </a:rPr>
              <a:t>Subsidized Supplementary Health Insurance Program (“</a:t>
            </a:r>
            <a:r>
              <a:rPr lang="en-US" sz="1600" b="1" i="1" dirty="0" err="1">
                <a:solidFill>
                  <a:schemeClr val="tx1"/>
                </a:solidFill>
              </a:rPr>
              <a:t>Complémentaire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</a:rPr>
              <a:t>santé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</a:rPr>
              <a:t>solidaire</a:t>
            </a:r>
            <a:r>
              <a:rPr lang="en-US" sz="1600" b="1" i="1" dirty="0">
                <a:solidFill>
                  <a:schemeClr val="tx1"/>
                </a:solidFill>
              </a:rPr>
              <a:t>”/ CSS) </a:t>
            </a:r>
            <a:r>
              <a:rPr lang="en-US" sz="1600" i="1" dirty="0">
                <a:solidFill>
                  <a:schemeClr val="tx1"/>
                </a:solidFill>
              </a:rPr>
              <a:t>and personal support services</a:t>
            </a:r>
            <a:endParaRPr lang="fr-FR" sz="1600" i="1" dirty="0">
              <a:solidFill>
                <a:schemeClr val="tx1"/>
              </a:solidFill>
            </a:endParaRPr>
          </a:p>
          <a:p>
            <a:pPr algn="just"/>
            <a:endParaRPr lang="fr-FR" sz="1800" dirty="0">
              <a:solidFill>
                <a:srgbClr val="007FAD"/>
              </a:solidFill>
            </a:endParaRPr>
          </a:p>
          <a:p>
            <a:endParaRPr lang="fr-FR" sz="1800" dirty="0">
              <a:solidFill>
                <a:srgbClr val="007FAD"/>
              </a:solidFill>
            </a:endParaRPr>
          </a:p>
          <a:p>
            <a:endParaRPr lang="fr-FR" sz="1800" dirty="0">
              <a:solidFill>
                <a:srgbClr val="007FAD"/>
              </a:solidFill>
            </a:endParaRPr>
          </a:p>
          <a:p>
            <a:endParaRPr lang="fr-FR" sz="1800" dirty="0">
              <a:solidFill>
                <a:srgbClr val="007FAD"/>
              </a:solidFill>
            </a:endParaRPr>
          </a:p>
          <a:p>
            <a:endParaRPr lang="fr-FR" sz="1800" dirty="0">
              <a:solidFill>
                <a:srgbClr val="007FAD"/>
              </a:solidFill>
            </a:endParaRPr>
          </a:p>
          <a:p>
            <a:endParaRPr lang="fr-FR" sz="1800" dirty="0">
              <a:solidFill>
                <a:srgbClr val="007FAD"/>
              </a:solidFill>
            </a:endParaRPr>
          </a:p>
          <a:p>
            <a:endParaRPr lang="fr-FR" sz="18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500" dirty="0">
              <a:solidFill>
                <a:srgbClr val="007FAD"/>
              </a:solidFill>
            </a:endParaRPr>
          </a:p>
          <a:p>
            <a:endParaRPr lang="fr-FR" sz="1600" dirty="0">
              <a:solidFill>
                <a:srgbClr val="0C41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818" y="1068372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Intervenante : </a:t>
            </a:r>
            <a:r>
              <a:rPr lang="fr-FR" dirty="0">
                <a:solidFill>
                  <a:schemeClr val="bg1"/>
                </a:solidFill>
              </a:rPr>
              <a:t>Florence GAU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solidFill>
            <a:schemeClr val="accent1"/>
          </a:solidFill>
        </p:spPr>
        <p:txBody>
          <a:bodyPr/>
          <a:lstStyle/>
          <a:p>
            <a:r>
              <a:rPr lang="fr-FR" dirty="0"/>
              <a:t>Les bons reflexes en santé</a:t>
            </a:r>
            <a:br>
              <a:rPr lang="fr-FR" dirty="0"/>
            </a:br>
            <a:r>
              <a:rPr lang="en-US" sz="1600" i="1" dirty="0"/>
              <a:t>GETTING THE MOST OUT OF YOUR HEALTH CARE COVERAGE</a:t>
            </a:r>
            <a:endParaRPr lang="fr-FR" sz="1600" i="1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E76A28B-0A91-C54D-B991-7433C88648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69" y="4383705"/>
            <a:ext cx="3069167" cy="17008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3825AF7-6F60-924B-BADA-561C30CCF4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727" y="4451940"/>
            <a:ext cx="4523014" cy="20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10063042" cy="1692000"/>
          </a:xfrm>
        </p:spPr>
        <p:txBody>
          <a:bodyPr>
            <a:normAutofit/>
          </a:bodyPr>
          <a:lstStyle/>
          <a:p>
            <a:r>
              <a:rPr lang="fr-FR" dirty="0"/>
              <a:t>A quoi sert l’assurance maladie ?</a:t>
            </a:r>
          </a:p>
          <a:p>
            <a:r>
              <a:rPr lang="en-US" sz="2400" i="1" dirty="0"/>
              <a:t>WHAT DOES THE FRENCH HEALTH INSURANCE SYSTEM DO?</a:t>
            </a:r>
            <a:endParaRPr lang="fr-FR" sz="2400" i="1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9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498661" y="1623848"/>
            <a:ext cx="11182836" cy="4508937"/>
          </a:xfrm>
        </p:spPr>
        <p:txBody>
          <a:bodyPr>
            <a:noAutofit/>
          </a:bodyPr>
          <a:lstStyle/>
          <a:p>
            <a:pPr algn="just"/>
            <a:r>
              <a:rPr lang="fr-FR" sz="1700" b="1" dirty="0">
                <a:solidFill>
                  <a:srgbClr val="007FAD"/>
                </a:solidFill>
              </a:rPr>
              <a:t>Pour faciliter vos démarches de santé et être bien remboursé de vos soins, adoptez les bons réflexes dès votre arrivée ! </a:t>
            </a:r>
            <a:r>
              <a:rPr lang="en-US" sz="1600" b="1" i="1" dirty="0">
                <a:solidFill>
                  <a:schemeClr val="tx1"/>
                </a:solidFill>
              </a:rPr>
              <a:t>For less paperwork and better reimbursement for care, start getting the most out of your coverage as soon as you get to France!</a:t>
            </a:r>
            <a:endParaRPr lang="fr-FR" sz="1700" b="1" dirty="0">
              <a:solidFill>
                <a:srgbClr val="007FAD"/>
              </a:solidFill>
            </a:endParaRPr>
          </a:p>
          <a:p>
            <a:pPr algn="just"/>
            <a:r>
              <a:rPr lang="fr-FR" sz="1600" dirty="0">
                <a:solidFill>
                  <a:srgbClr val="007FAD"/>
                </a:solidFill>
              </a:rPr>
              <a:t>Créez un </a:t>
            </a:r>
            <a:r>
              <a:rPr lang="fr-FR" sz="1600" b="1" dirty="0">
                <a:solidFill>
                  <a:srgbClr val="007FAD"/>
                </a:solidFill>
              </a:rPr>
              <a:t>compte </a:t>
            </a:r>
            <a:r>
              <a:rPr lang="fr-FR" sz="1600" b="1" dirty="0" err="1">
                <a:solidFill>
                  <a:srgbClr val="007FAD"/>
                </a:solidFill>
              </a:rPr>
              <a:t>ameli</a:t>
            </a:r>
            <a:r>
              <a:rPr lang="fr-FR" sz="1600" b="1" dirty="0">
                <a:solidFill>
                  <a:srgbClr val="007FAD"/>
                </a:solidFill>
              </a:rPr>
              <a:t> </a:t>
            </a:r>
            <a:r>
              <a:rPr lang="fr-FR" sz="1600" dirty="0">
                <a:solidFill>
                  <a:srgbClr val="007FAD"/>
                </a:solidFill>
              </a:rPr>
              <a:t>sur le site </a:t>
            </a:r>
            <a:r>
              <a:rPr lang="fr-FR" sz="1600" b="1" dirty="0">
                <a:solidFill>
                  <a:srgbClr val="007FAD"/>
                </a:solidFill>
              </a:rPr>
              <a:t>ameli.fr</a:t>
            </a:r>
            <a:r>
              <a:rPr lang="fr-FR" sz="1600" dirty="0">
                <a:solidFill>
                  <a:srgbClr val="007FAD"/>
                </a:solidFill>
              </a:rPr>
              <a:t> ou sur l’</a:t>
            </a:r>
            <a:r>
              <a:rPr lang="fr-FR" sz="1600" b="1" dirty="0">
                <a:solidFill>
                  <a:srgbClr val="007FAD"/>
                </a:solidFill>
              </a:rPr>
              <a:t>appli </a:t>
            </a:r>
            <a:r>
              <a:rPr lang="fr-FR" sz="1600" b="1" dirty="0" err="1">
                <a:solidFill>
                  <a:srgbClr val="007FAD"/>
                </a:solidFill>
              </a:rPr>
              <a:t>ameli</a:t>
            </a:r>
            <a:r>
              <a:rPr lang="fr-FR" sz="1600" b="1" dirty="0">
                <a:solidFill>
                  <a:srgbClr val="007FAD"/>
                </a:solidFill>
              </a:rPr>
              <a:t> </a:t>
            </a:r>
            <a:r>
              <a:rPr lang="fr-FR" sz="1600" dirty="0">
                <a:solidFill>
                  <a:srgbClr val="007FAD"/>
                </a:solidFill>
              </a:rPr>
              <a:t>puis vérifiez que toutes vos informations sont à jour </a:t>
            </a:r>
          </a:p>
          <a:p>
            <a:pPr algn="just"/>
            <a:r>
              <a:rPr lang="en-US" sz="1600" i="1" dirty="0">
                <a:solidFill>
                  <a:schemeClr val="tx1"/>
                </a:solidFill>
              </a:rPr>
              <a:t>Create an </a:t>
            </a:r>
            <a:r>
              <a:rPr lang="en-US" sz="1600" b="1" i="1" dirty="0" err="1">
                <a:solidFill>
                  <a:schemeClr val="tx1"/>
                </a:solidFill>
              </a:rPr>
              <a:t>ameli</a:t>
            </a:r>
            <a:r>
              <a:rPr lang="en-US" sz="1600" b="1" i="1" dirty="0">
                <a:solidFill>
                  <a:schemeClr val="tx1"/>
                </a:solidFill>
              </a:rPr>
              <a:t> account </a:t>
            </a:r>
            <a:r>
              <a:rPr lang="en-US" sz="1600" i="1" dirty="0">
                <a:solidFill>
                  <a:schemeClr val="tx1"/>
                </a:solidFill>
              </a:rPr>
              <a:t>online on </a:t>
            </a:r>
            <a:r>
              <a:rPr lang="en-US" sz="1600" b="1" i="1" dirty="0" err="1">
                <a:solidFill>
                  <a:schemeClr val="tx1"/>
                </a:solidFill>
              </a:rPr>
              <a:t>ameli.fr</a:t>
            </a:r>
            <a:r>
              <a:rPr lang="en-US" sz="1600" b="1" i="1" dirty="0">
                <a:solidFill>
                  <a:schemeClr val="tx1"/>
                </a:solidFill>
              </a:rPr>
              <a:t> or on the </a:t>
            </a:r>
            <a:r>
              <a:rPr lang="en-US" sz="1600" b="1" i="1" dirty="0" err="1">
                <a:solidFill>
                  <a:schemeClr val="tx1"/>
                </a:solidFill>
              </a:rPr>
              <a:t>ameli</a:t>
            </a:r>
            <a:r>
              <a:rPr lang="en-US" sz="1600" b="1" i="1" dirty="0">
                <a:solidFill>
                  <a:schemeClr val="tx1"/>
                </a:solidFill>
              </a:rPr>
              <a:t> app </a:t>
            </a:r>
            <a:r>
              <a:rPr lang="en-US" sz="1600" i="1" dirty="0">
                <a:solidFill>
                  <a:schemeClr val="tx1"/>
                </a:solidFill>
              </a:rPr>
              <a:t>and check that all your information is current:</a:t>
            </a:r>
            <a:endParaRPr lang="fr-FR" sz="1600" i="1" dirty="0">
              <a:solidFill>
                <a:schemeClr val="tx1"/>
              </a:solidFill>
            </a:endParaRPr>
          </a:p>
          <a:p>
            <a:pPr algn="just"/>
            <a:endParaRPr lang="fr-FR" sz="1800" dirty="0">
              <a:solidFill>
                <a:srgbClr val="007FAD"/>
              </a:solidFill>
            </a:endParaRPr>
          </a:p>
          <a:p>
            <a:endParaRPr lang="fr-FR" sz="1600" b="1" dirty="0">
              <a:solidFill>
                <a:srgbClr val="007FAD"/>
              </a:solidFill>
            </a:endParaRPr>
          </a:p>
          <a:p>
            <a:endParaRPr lang="fr-FR" sz="1600" b="1" dirty="0">
              <a:solidFill>
                <a:srgbClr val="007FAD"/>
              </a:solidFill>
            </a:endParaRPr>
          </a:p>
          <a:p>
            <a:endParaRPr lang="fr-FR" sz="1600" b="1" dirty="0">
              <a:solidFill>
                <a:srgbClr val="007FAD"/>
              </a:solidFill>
            </a:endParaRPr>
          </a:p>
          <a:p>
            <a:endParaRPr lang="fr-FR" sz="1600" b="1" dirty="0">
              <a:solidFill>
                <a:srgbClr val="007FAD"/>
              </a:solidFill>
            </a:endParaRPr>
          </a:p>
          <a:p>
            <a:endParaRPr lang="fr-FR" sz="1600" b="1" dirty="0">
              <a:solidFill>
                <a:srgbClr val="007FAD"/>
              </a:solidFill>
            </a:endParaRPr>
          </a:p>
          <a:p>
            <a:endParaRPr lang="fr-FR" sz="1600" b="1" dirty="0">
              <a:solidFill>
                <a:srgbClr val="007FAD"/>
              </a:solidFill>
            </a:endParaRPr>
          </a:p>
          <a:p>
            <a:endParaRPr lang="fr-FR" sz="1600" dirty="0">
              <a:solidFill>
                <a:srgbClr val="0C419A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818" y="1068372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Intervenante : </a:t>
            </a:r>
            <a:r>
              <a:rPr lang="fr-FR" dirty="0">
                <a:solidFill>
                  <a:schemeClr val="bg1"/>
                </a:solidFill>
              </a:rPr>
              <a:t>Florence GAU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solidFill>
            <a:schemeClr val="accent1"/>
          </a:solidFill>
        </p:spPr>
        <p:txBody>
          <a:bodyPr/>
          <a:lstStyle/>
          <a:p>
            <a:r>
              <a:rPr lang="fr-FR" dirty="0"/>
              <a:t>Les bons reflexes en santé</a:t>
            </a:r>
            <a:br>
              <a:rPr lang="fr-FR" dirty="0"/>
            </a:br>
            <a:r>
              <a:rPr lang="en-US" sz="1600" i="1" dirty="0"/>
              <a:t>GETTING THE MOST OUT OF YOUR HEALTH CARE COVERAGE</a:t>
            </a:r>
            <a:endParaRPr lang="fr-FR" sz="160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653E2B-3FC2-E440-A184-3FFD5352E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" y="3377695"/>
            <a:ext cx="6359761" cy="34803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2C28C5F-07ED-E04C-9552-B6179F8AAC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5" t="5184" r="8964" b="4416"/>
          <a:stretch/>
        </p:blipFill>
        <p:spPr>
          <a:xfrm>
            <a:off x="4824083" y="3853542"/>
            <a:ext cx="3483429" cy="3004458"/>
          </a:xfrm>
          <a:prstGeom prst="rect">
            <a:avLst/>
          </a:prstGeom>
        </p:spPr>
      </p:pic>
      <p:pic>
        <p:nvPicPr>
          <p:cNvPr id="12" name="Image 11" descr="Une image contenant texte, équipement électronique, ipod, afficher&#10;&#10;Description générée automatiquement">
            <a:extLst>
              <a:ext uri="{FF2B5EF4-FFF2-40B4-BE49-F238E27FC236}">
                <a16:creationId xmlns:a16="http://schemas.microsoft.com/office/drawing/2014/main" xmlns="" id="{DC95F7C6-6548-8F44-B752-2A8C9FC401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433" y="3268300"/>
            <a:ext cx="1773567" cy="35896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2F71CAF-F441-DC40-9F5C-A51C8896D0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95" y="4751156"/>
            <a:ext cx="2106844" cy="21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5C0EB01-634E-2343-852E-B0C6345036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045C958E-2D0D-7445-A978-F2193E62BC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Les autres avantages du compte </a:t>
            </a:r>
            <a:r>
              <a:rPr lang="fr-FR" dirty="0" err="1"/>
              <a:t>ameli</a:t>
            </a:r>
            <a:r>
              <a:rPr lang="fr-FR" dirty="0"/>
              <a:t/>
            </a:r>
            <a:br>
              <a:rPr lang="fr-FR" dirty="0"/>
            </a:br>
            <a:r>
              <a:rPr lang="en-US" sz="1600" i="1" dirty="0"/>
              <a:t>YOU CAN ALSO USE YOUR AMELI ACCOUNT TO:</a:t>
            </a:r>
            <a:r>
              <a:rPr lang="en-US" dirty="0"/>
              <a:t>	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D98E9741-7CE7-464E-8368-30B9637DB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700" dirty="0"/>
              <a:t>Suivi de vos </a:t>
            </a:r>
            <a:r>
              <a:rPr lang="fr-FR" sz="1700" dirty="0" smtClean="0"/>
              <a:t>remboursements</a:t>
            </a:r>
            <a:endParaRPr lang="fr-FR" sz="1700" dirty="0"/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Track your reimbursements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296857C9-BFFA-B04D-B188-932BF4CA61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34790" y="4911368"/>
            <a:ext cx="3527240" cy="915469"/>
          </a:xfrm>
        </p:spPr>
        <p:txBody>
          <a:bodyPr>
            <a:normAutofit fontScale="92500"/>
          </a:bodyPr>
          <a:lstStyle/>
          <a:p>
            <a:pPr algn="ctr"/>
            <a:r>
              <a:rPr lang="fr-FR" sz="1800" dirty="0" smtClean="0"/>
              <a:t>Consultation de votre messagerie</a:t>
            </a:r>
            <a:endParaRPr lang="fr-FR" sz="1800" dirty="0"/>
          </a:p>
          <a:p>
            <a:pPr algn="ctr"/>
            <a:r>
              <a:rPr lang="en-US" sz="1700" i="1" dirty="0">
                <a:solidFill>
                  <a:schemeClr val="tx1"/>
                </a:solidFill>
              </a:rPr>
              <a:t>Send and receive messages</a:t>
            </a:r>
            <a:endParaRPr lang="fr-FR" sz="1700" i="1" dirty="0">
              <a:solidFill>
                <a:schemeClr val="tx1"/>
              </a:solidFill>
            </a:endParaRPr>
          </a:p>
          <a:p>
            <a:endParaRPr lang="fr-FR" sz="20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8E4DB949-2234-084A-84AE-0B1E2992EA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01255" y="4888432"/>
            <a:ext cx="3758180" cy="1143878"/>
          </a:xfrm>
        </p:spPr>
        <p:txBody>
          <a:bodyPr>
            <a:normAutofit fontScale="85000" lnSpcReduction="10000"/>
          </a:bodyPr>
          <a:lstStyle/>
          <a:p>
            <a:r>
              <a:rPr lang="fr-FR" sz="1900" dirty="0"/>
              <a:t>Obtention rapide d’attestation de droits</a:t>
            </a:r>
          </a:p>
          <a:p>
            <a:pPr algn="ctr"/>
            <a:r>
              <a:rPr lang="en-US" sz="1900" i="1" dirty="0">
                <a:solidFill>
                  <a:schemeClr val="tx1"/>
                </a:solidFill>
              </a:rPr>
              <a:t>Download a certificate of entitlement </a:t>
            </a:r>
            <a:endParaRPr lang="en-US" sz="19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900" i="1" dirty="0" smtClean="0">
                <a:solidFill>
                  <a:schemeClr val="tx1"/>
                </a:solidFill>
              </a:rPr>
              <a:t>at </a:t>
            </a:r>
            <a:r>
              <a:rPr lang="en-US" sz="1900" i="1" dirty="0">
                <a:solidFill>
                  <a:schemeClr val="tx1"/>
                </a:solidFill>
              </a:rPr>
              <a:t>any time</a:t>
            </a:r>
            <a:endParaRPr lang="fr-FR" sz="1900" i="1" dirty="0">
              <a:solidFill>
                <a:schemeClr val="tx1"/>
              </a:solidFill>
            </a:endParaRPr>
          </a:p>
          <a:p>
            <a:endParaRPr lang="fr-FR" sz="2000" dirty="0"/>
          </a:p>
        </p:txBody>
      </p:sp>
      <p:pic>
        <p:nvPicPr>
          <p:cNvPr id="11" name="Image 10" descr="Une image contenant texte, moniteur, intérieur, ordinateur&#10;&#10;Description générée automatiquement">
            <a:extLst>
              <a:ext uri="{FF2B5EF4-FFF2-40B4-BE49-F238E27FC236}">
                <a16:creationId xmlns:a16="http://schemas.microsoft.com/office/drawing/2014/main" xmlns="" id="{04A62560-88A5-D248-AB24-7F9901632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56" y="2362352"/>
            <a:ext cx="3886122" cy="2311248"/>
          </a:xfrm>
          <a:prstGeom prst="rect">
            <a:avLst/>
          </a:prstGeom>
        </p:spPr>
      </p:pic>
      <p:pic>
        <p:nvPicPr>
          <p:cNvPr id="13" name="Image 12" descr="Une image contenant texte, moniteur, équipement électronique, intérieur&#10;&#10;Description générée automatiquement">
            <a:extLst>
              <a:ext uri="{FF2B5EF4-FFF2-40B4-BE49-F238E27FC236}">
                <a16:creationId xmlns:a16="http://schemas.microsoft.com/office/drawing/2014/main" xmlns="" id="{2AFFD005-F0B7-0242-92B8-67EFDA6252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060" y="1584357"/>
            <a:ext cx="3971474" cy="3711920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AA2F9B0-1D9E-C64E-85E5-81DAFBAD4D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255" y="2182663"/>
            <a:ext cx="3758180" cy="25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5C0EB01-634E-2343-852E-B0C6345036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045C958E-2D0D-7445-A978-F2193E62BC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Les autres avantages du compte </a:t>
            </a:r>
            <a:r>
              <a:rPr lang="fr-FR" dirty="0" err="1"/>
              <a:t>ameli</a:t>
            </a:r>
            <a:r>
              <a:rPr lang="fr-FR" dirty="0"/>
              <a:t/>
            </a:r>
            <a:br>
              <a:rPr lang="fr-FR" dirty="0"/>
            </a:br>
            <a:r>
              <a:rPr lang="en-US" sz="1600" i="1" dirty="0"/>
              <a:t>YOU CAN ALSO USE YOUR AMELI ACCOUNT TO:</a:t>
            </a:r>
            <a:endParaRPr lang="fr-FR" sz="16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D98E9741-7CE7-464E-8368-30B9637DB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5469" y="5314179"/>
            <a:ext cx="4794012" cy="11148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000" dirty="0"/>
              <a:t>Obtention de la Carte Européenne d’Assurance Maladie (CEAM) </a:t>
            </a:r>
          </a:p>
          <a:p>
            <a:pPr algn="ctr"/>
            <a:r>
              <a:rPr lang="en-US" sz="1900" i="1" dirty="0">
                <a:solidFill>
                  <a:schemeClr val="tx1"/>
                </a:solidFill>
              </a:rPr>
              <a:t>Get a European health insurance card (EHIC)</a:t>
            </a:r>
            <a:endParaRPr lang="fr-FR" sz="1900" i="1" dirty="0">
              <a:solidFill>
                <a:schemeClr val="tx1"/>
              </a:solidFill>
            </a:endParaRPr>
          </a:p>
          <a:p>
            <a:endParaRPr lang="fr-FR" sz="20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296857C9-BFFA-B04D-B188-932BF4CA61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9291" y="5398380"/>
            <a:ext cx="3527240" cy="915469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Suivi des arrêts de travail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Track your periods of medical leave</a:t>
            </a:r>
            <a:endParaRPr lang="fr-FR" sz="1600" i="1" dirty="0">
              <a:solidFill>
                <a:schemeClr val="tx1"/>
              </a:solidFill>
            </a:endParaRPr>
          </a:p>
          <a:p>
            <a:pPr algn="ctr"/>
            <a:endParaRPr lang="fr-FR" sz="2000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6530B1C-38D5-8942-98D3-E99E89E29F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69" y="2124490"/>
            <a:ext cx="4145911" cy="2763941"/>
          </a:xfrm>
          <a:prstGeom prst="rect">
            <a:avLst/>
          </a:prstGeom>
        </p:spPr>
      </p:pic>
      <p:pic>
        <p:nvPicPr>
          <p:cNvPr id="14" name="Image 13" descr="Une image contenant texte, équipement électronique, capture d’écran, ordinateur&#10;&#10;Description générée automatiquement">
            <a:extLst>
              <a:ext uri="{FF2B5EF4-FFF2-40B4-BE49-F238E27FC236}">
                <a16:creationId xmlns:a16="http://schemas.microsoft.com/office/drawing/2014/main" xmlns="" id="{3CC69B7F-A3A2-EC4D-B2E4-5F77A33D7B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955" y="2204746"/>
            <a:ext cx="4145911" cy="31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quoi sert l’assurance maladie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4DCE9C-9867-324F-A771-2964818451D8}"/>
              </a:ext>
            </a:extLst>
          </p:cNvPr>
          <p:cNvSpPr/>
          <p:nvPr/>
        </p:nvSpPr>
        <p:spPr>
          <a:xfrm>
            <a:off x="755468" y="2015921"/>
            <a:ext cx="10179231" cy="109728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Protège durablement la santé de chacun tant dans sa vie personnelle que professionnelle</a:t>
            </a:r>
          </a:p>
          <a:p>
            <a:pPr algn="ctr"/>
            <a:r>
              <a:rPr lang="en-US" i="1" dirty="0">
                <a:solidFill>
                  <a:srgbClr val="FFC000"/>
                </a:solidFill>
              </a:rPr>
              <a:t>It protects all of our health on an ongoing basis</a:t>
            </a:r>
            <a:endParaRPr lang="fr-FR" i="1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B8B548-68B1-014E-A06D-02AD4E8CC5FF}"/>
              </a:ext>
            </a:extLst>
          </p:cNvPr>
          <p:cNvSpPr/>
          <p:nvPr/>
        </p:nvSpPr>
        <p:spPr>
          <a:xfrm>
            <a:off x="1679985" y="3266413"/>
            <a:ext cx="9254713" cy="109728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Prend en charge les frais de santé</a:t>
            </a:r>
          </a:p>
          <a:p>
            <a:pPr algn="ctr"/>
            <a:r>
              <a:rPr lang="en-US" i="1" dirty="0">
                <a:solidFill>
                  <a:srgbClr val="FFC000"/>
                </a:solidFill>
              </a:rPr>
              <a:t>It covers our health care expenses</a:t>
            </a:r>
            <a:endParaRPr lang="fr-FR" i="1" dirty="0">
              <a:solidFill>
                <a:srgbClr val="FFC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E910C4-1334-3C4E-8E25-8A195E3C8CDB}"/>
              </a:ext>
            </a:extLst>
          </p:cNvPr>
          <p:cNvSpPr/>
          <p:nvPr/>
        </p:nvSpPr>
        <p:spPr>
          <a:xfrm>
            <a:off x="3026484" y="4516905"/>
            <a:ext cx="7908213" cy="109728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Eduque à la santé et au système de santé</a:t>
            </a:r>
          </a:p>
          <a:p>
            <a:pPr algn="ctr"/>
            <a:r>
              <a:rPr lang="en-US" i="1" dirty="0">
                <a:solidFill>
                  <a:srgbClr val="FFC000"/>
                </a:solidFill>
              </a:rPr>
              <a:t>It educates on health and on how the health care system works</a:t>
            </a:r>
            <a:r>
              <a:rPr lang="fr-FR" i="1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4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964242" cy="169200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Comment s’inscrire à l’assurance maladie ?</a:t>
            </a:r>
          </a:p>
          <a:p>
            <a:r>
              <a:rPr lang="en-US" sz="2600" i="1" dirty="0"/>
              <a:t>HOW DO I REGISTER FOR FRENCH HEALTH INSURANCE COVERAGE?</a:t>
            </a:r>
            <a:endParaRPr lang="fr-FR" sz="2600" i="1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5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EAE23AE7-E0AC-5143-867A-25CC0001B0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887" y="1888387"/>
            <a:ext cx="11217243" cy="376713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dirty="0"/>
              <a:t>Les étudiants internationaux hors Union Européenne</a:t>
            </a:r>
          </a:p>
          <a:p>
            <a:pPr marL="517525" lvl="1" indent="-342900">
              <a:buFont typeface="Wingdings" pitchFamily="2" charset="2"/>
              <a:buChar char="q"/>
            </a:pPr>
            <a:r>
              <a:rPr lang="en-US" i="1" dirty="0"/>
              <a:t>International students from outside the European Union</a:t>
            </a:r>
            <a:endParaRPr lang="fr-FR" i="1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dirty="0"/>
              <a:t>Les étudiants internationaux d’Union Européenne sans Carte Européenne d’Assurance Maladie</a:t>
            </a:r>
          </a:p>
          <a:p>
            <a:pPr marL="517525" lvl="1" indent="-342900">
              <a:buFont typeface="Wingdings" pitchFamily="2" charset="2"/>
              <a:buChar char="q"/>
            </a:pPr>
            <a:r>
              <a:rPr lang="en-US" i="1" dirty="0"/>
              <a:t>International students from the European Union who don’t have a European Health Insurance Card (EHIC)</a:t>
            </a:r>
            <a:endParaRPr lang="fr-FR" i="1" dirty="0"/>
          </a:p>
          <a:p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Carte Européenne d’Assurance Maladie (CEAM) permet une prise en charge de frais de </a:t>
            </a:r>
            <a:r>
              <a:rPr lang="fr-FR" dirty="0" smtClean="0"/>
              <a:t>santé dans </a:t>
            </a:r>
            <a:r>
              <a:rPr lang="fr-FR" dirty="0"/>
              <a:t>les états membres de l’union européenne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	The </a:t>
            </a:r>
            <a:r>
              <a:rPr lang="en-US" i="1" dirty="0">
                <a:solidFill>
                  <a:schemeClr val="tx1"/>
                </a:solidFill>
              </a:rPr>
              <a:t>European Health Insurance Card (EHIC) provides coverage of health insurance </a:t>
            </a:r>
            <a:r>
              <a:rPr lang="en-US" i="1" dirty="0" smtClean="0">
                <a:solidFill>
                  <a:schemeClr val="tx1"/>
                </a:solidFill>
              </a:rPr>
              <a:t>	expenses </a:t>
            </a:r>
            <a:r>
              <a:rPr lang="en-US" i="1" dirty="0">
                <a:solidFill>
                  <a:schemeClr val="tx1"/>
                </a:solidFill>
              </a:rPr>
              <a:t>in European Union member States.</a:t>
            </a:r>
            <a:r>
              <a:rPr lang="fr-FR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0672D6D-E0FB-5E4F-BCCA-692DE08829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F84D54B8-A9C8-B847-8E6D-C155C97B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doit s’inscrire ? / </a:t>
            </a:r>
            <a:r>
              <a:rPr lang="en-US" i="1" dirty="0"/>
              <a:t>WHO NEEDS TO REGISTER?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658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démarches de santé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8C93EE2-D00D-EB44-8CBD-5EBDD01DC44A}"/>
              </a:ext>
            </a:extLst>
          </p:cNvPr>
          <p:cNvGrpSpPr/>
          <p:nvPr/>
        </p:nvGrpSpPr>
        <p:grpSpPr>
          <a:xfrm>
            <a:off x="1426402" y="2735281"/>
            <a:ext cx="10251248" cy="2257963"/>
            <a:chOff x="1668449" y="2744246"/>
            <a:chExt cx="9007219" cy="2257963"/>
          </a:xfrm>
        </p:grpSpPr>
        <p:cxnSp>
          <p:nvCxnSpPr>
            <p:cNvPr id="11" name="Straight Connector 66">
              <a:extLst>
                <a:ext uri="{FF2B5EF4-FFF2-40B4-BE49-F238E27FC236}">
                  <a16:creationId xmlns:a16="http://schemas.microsoft.com/office/drawing/2014/main" xmlns="" id="{EDD65DDB-7844-054D-968C-5F308669D6CE}"/>
                </a:ext>
              </a:extLst>
            </p:cNvPr>
            <p:cNvCxnSpPr/>
            <p:nvPr/>
          </p:nvCxnSpPr>
          <p:spPr>
            <a:xfrm rot="10800000" flipV="1">
              <a:off x="3420375" y="5002208"/>
              <a:ext cx="519007" cy="1"/>
            </a:xfrm>
            <a:prstGeom prst="line">
              <a:avLst/>
            </a:prstGeom>
            <a:solidFill>
              <a:srgbClr val="3C989A"/>
            </a:solidFill>
            <a:ln w="76200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/>
          </p:spPr>
        </p:cxn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D73F6A96-87FA-3C47-B9A2-A744C58B9010}"/>
                </a:ext>
              </a:extLst>
            </p:cNvPr>
            <p:cNvGrpSpPr/>
            <p:nvPr/>
          </p:nvGrpSpPr>
          <p:grpSpPr>
            <a:xfrm>
              <a:off x="1668449" y="2744246"/>
              <a:ext cx="9007219" cy="2257961"/>
              <a:chOff x="1668449" y="2744246"/>
              <a:chExt cx="9007219" cy="2257961"/>
            </a:xfrm>
          </p:grpSpPr>
          <p:cxnSp>
            <p:nvCxnSpPr>
              <p:cNvPr id="13" name="Straight Connector 69">
                <a:extLst>
                  <a:ext uri="{FF2B5EF4-FFF2-40B4-BE49-F238E27FC236}">
                    <a16:creationId xmlns:a16="http://schemas.microsoft.com/office/drawing/2014/main" xmlns="" id="{BFFB2F02-85DA-5E4F-A849-2A664C8D66CE}"/>
                  </a:ext>
                </a:extLst>
              </p:cNvPr>
              <p:cNvCxnSpPr/>
              <p:nvPr/>
            </p:nvCxnSpPr>
            <p:spPr>
              <a:xfrm flipV="1">
                <a:off x="5235542" y="3055696"/>
                <a:ext cx="7" cy="1032998"/>
              </a:xfrm>
              <a:prstGeom prst="line">
                <a:avLst/>
              </a:prstGeom>
              <a:solidFill>
                <a:srgbClr val="3C989A"/>
              </a:solidFill>
              <a:ln w="7620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</p:cxn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xmlns="" id="{8838A29E-F3C2-E543-AD2F-71B4F38156F9}"/>
                  </a:ext>
                </a:extLst>
              </p:cNvPr>
              <p:cNvGrpSpPr/>
              <p:nvPr/>
            </p:nvGrpSpPr>
            <p:grpSpPr>
              <a:xfrm>
                <a:off x="1668449" y="2744246"/>
                <a:ext cx="9007219" cy="2257961"/>
                <a:chOff x="1668449" y="2744246"/>
                <a:chExt cx="9007219" cy="2257961"/>
              </a:xfrm>
            </p:grpSpPr>
            <p:cxnSp>
              <p:nvCxnSpPr>
                <p:cNvPr id="15" name="Straight Connector 54">
                  <a:extLst>
                    <a:ext uri="{FF2B5EF4-FFF2-40B4-BE49-F238E27FC236}">
                      <a16:creationId xmlns:a16="http://schemas.microsoft.com/office/drawing/2014/main" xmlns="" id="{E2ABA167-C570-8348-8857-A63A6CEFB598}"/>
                    </a:ext>
                  </a:extLst>
                </p:cNvPr>
                <p:cNvCxnSpPr/>
                <p:nvPr/>
              </p:nvCxnSpPr>
              <p:spPr>
                <a:xfrm flipH="1" flipV="1">
                  <a:off x="1668449" y="2976799"/>
                  <a:ext cx="1267975" cy="14417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54">
                  <a:extLst>
                    <a:ext uri="{FF2B5EF4-FFF2-40B4-BE49-F238E27FC236}">
                      <a16:creationId xmlns:a16="http://schemas.microsoft.com/office/drawing/2014/main" xmlns="" id="{8241B12A-14F9-6D4B-9062-F37A2F220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41434" y="3493803"/>
                  <a:ext cx="2334234" cy="17476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xmlns="" id="{B0910C03-6B4C-9A47-A387-F38486FB2AFF}"/>
                    </a:ext>
                  </a:extLst>
                </p:cNvPr>
                <p:cNvSpPr/>
                <p:nvPr/>
              </p:nvSpPr>
              <p:spPr>
                <a:xfrm rot="16200000">
                  <a:off x="8142425" y="3444820"/>
                  <a:ext cx="459688" cy="555795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8" name="Straight Connector 56">
                  <a:extLst>
                    <a:ext uri="{FF2B5EF4-FFF2-40B4-BE49-F238E27FC236}">
                      <a16:creationId xmlns:a16="http://schemas.microsoft.com/office/drawing/2014/main" xmlns="" id="{A923EC21-712F-F746-BBBC-BA047B4CFA13}"/>
                    </a:ext>
                  </a:extLst>
                </p:cNvPr>
                <p:cNvCxnSpPr/>
                <p:nvPr/>
              </p:nvCxnSpPr>
              <p:spPr>
                <a:xfrm flipV="1">
                  <a:off x="8089694" y="3673424"/>
                  <a:ext cx="9430" cy="669064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59">
                  <a:extLst>
                    <a:ext uri="{FF2B5EF4-FFF2-40B4-BE49-F238E27FC236}">
                      <a16:creationId xmlns:a16="http://schemas.microsoft.com/office/drawing/2014/main" xmlns="" id="{89D95779-DBB3-E549-8D62-2B3B7202840B}"/>
                    </a:ext>
                  </a:extLst>
                </p:cNvPr>
                <p:cNvCxnSpPr>
                  <a:endCxn id="24" idx="2"/>
                </p:cNvCxnSpPr>
                <p:nvPr/>
              </p:nvCxnSpPr>
              <p:spPr>
                <a:xfrm flipV="1">
                  <a:off x="6890600" y="3052003"/>
                  <a:ext cx="16571" cy="1267270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66">
                  <a:extLst>
                    <a:ext uri="{FF2B5EF4-FFF2-40B4-BE49-F238E27FC236}">
                      <a16:creationId xmlns:a16="http://schemas.microsoft.com/office/drawing/2014/main" xmlns="" id="{91B82842-CB8B-1E43-A109-B11AD5F11FF3}"/>
                    </a:ext>
                  </a:extLst>
                </p:cNvPr>
                <p:cNvCxnSpPr/>
                <p:nvPr/>
              </p:nvCxnSpPr>
              <p:spPr>
                <a:xfrm flipH="1">
                  <a:off x="7116874" y="4605835"/>
                  <a:ext cx="721012" cy="0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54">
                  <a:extLst>
                    <a:ext uri="{FF2B5EF4-FFF2-40B4-BE49-F238E27FC236}">
                      <a16:creationId xmlns:a16="http://schemas.microsoft.com/office/drawing/2014/main" xmlns="" id="{43F99DF1-D130-EF48-9C26-EEC866B1264E}"/>
                    </a:ext>
                  </a:extLst>
                </p:cNvPr>
                <p:cNvCxnSpPr/>
                <p:nvPr/>
              </p:nvCxnSpPr>
              <p:spPr>
                <a:xfrm flipH="1">
                  <a:off x="3864392" y="5002205"/>
                  <a:ext cx="1102151" cy="2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xmlns="" id="{096B4CCB-F75E-6144-BD71-F0E9D328F83D}"/>
                    </a:ext>
                  </a:extLst>
                </p:cNvPr>
                <p:cNvSpPr/>
                <p:nvPr/>
              </p:nvSpPr>
              <p:spPr>
                <a:xfrm rot="5400000">
                  <a:off x="7496659" y="4013749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xmlns="" id="{DB57A124-5166-254E-B8DC-39A78FF7F098}"/>
                    </a:ext>
                  </a:extLst>
                </p:cNvPr>
                <p:cNvSpPr/>
                <p:nvPr/>
              </p:nvSpPr>
              <p:spPr>
                <a:xfrm rot="10800000">
                  <a:off x="6891704" y="3993275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xmlns="" id="{443512CB-EBBD-934E-8B6A-09EF8C3C6415}"/>
                    </a:ext>
                  </a:extLst>
                </p:cNvPr>
                <p:cNvSpPr/>
                <p:nvPr/>
              </p:nvSpPr>
              <p:spPr>
                <a:xfrm>
                  <a:off x="6338121" y="2744246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5" name="Straight Connector 66">
                  <a:extLst>
                    <a:ext uri="{FF2B5EF4-FFF2-40B4-BE49-F238E27FC236}">
                      <a16:creationId xmlns:a16="http://schemas.microsoft.com/office/drawing/2014/main" xmlns="" id="{F2CCF842-A91A-4642-B931-697849784F95}"/>
                    </a:ext>
                  </a:extLst>
                </p:cNvPr>
                <p:cNvCxnSpPr>
                  <a:stCxn id="24" idx="0"/>
                </p:cNvCxnSpPr>
                <p:nvPr/>
              </p:nvCxnSpPr>
              <p:spPr>
                <a:xfrm flipH="1">
                  <a:off x="5514881" y="2744246"/>
                  <a:ext cx="1107765" cy="14598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xmlns="" id="{8C415969-C727-ED4A-90AA-F9C38DB2435A}"/>
                    </a:ext>
                  </a:extLst>
                </p:cNvPr>
                <p:cNvSpPr/>
                <p:nvPr/>
              </p:nvSpPr>
              <p:spPr>
                <a:xfrm rot="16200000">
                  <a:off x="5218029" y="2776363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xmlns="" id="{16A0691C-5FB1-FA46-A1AD-88DE42D00297}"/>
                    </a:ext>
                  </a:extLst>
                </p:cNvPr>
                <p:cNvSpPr/>
                <p:nvPr/>
              </p:nvSpPr>
              <p:spPr>
                <a:xfrm rot="5400000">
                  <a:off x="4643750" y="4404211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8" name="Straight Connector 59">
                  <a:extLst>
                    <a:ext uri="{FF2B5EF4-FFF2-40B4-BE49-F238E27FC236}">
                      <a16:creationId xmlns:a16="http://schemas.microsoft.com/office/drawing/2014/main" xmlns="" id="{E783BA5D-5B75-D44E-A4FD-07879E913387}"/>
                    </a:ext>
                  </a:extLst>
                </p:cNvPr>
                <p:cNvCxnSpPr/>
                <p:nvPr/>
              </p:nvCxnSpPr>
              <p:spPr>
                <a:xfrm flipH="1" flipV="1">
                  <a:off x="5235835" y="3928500"/>
                  <a:ext cx="1" cy="776217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xmlns="" id="{45B23D8C-9E12-664F-B5E8-0ED64A7A7C10}"/>
                    </a:ext>
                  </a:extLst>
                </p:cNvPr>
                <p:cNvSpPr/>
                <p:nvPr/>
              </p:nvSpPr>
              <p:spPr>
                <a:xfrm rot="10800000">
                  <a:off x="3169406" y="4386691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0" name="Straight Connector 59">
                  <a:extLst>
                    <a:ext uri="{FF2B5EF4-FFF2-40B4-BE49-F238E27FC236}">
                      <a16:creationId xmlns:a16="http://schemas.microsoft.com/office/drawing/2014/main" xmlns="" id="{69A8040E-3F8A-E84F-B15F-F58DEBD3CDF2}"/>
                    </a:ext>
                  </a:extLst>
                </p:cNvPr>
                <p:cNvCxnSpPr>
                  <a:cxnSpLocks/>
                  <a:stCxn id="29" idx="2"/>
                  <a:endCxn id="31" idx="2"/>
                </p:cNvCxnSpPr>
                <p:nvPr/>
              </p:nvCxnSpPr>
              <p:spPr>
                <a:xfrm flipV="1">
                  <a:off x="3169406" y="3302754"/>
                  <a:ext cx="26659" cy="1391694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xmlns="" id="{95CA7892-7B0B-6242-9F77-2ABFCE7010AC}"/>
                    </a:ext>
                  </a:extLst>
                </p:cNvPr>
                <p:cNvSpPr/>
                <p:nvPr/>
              </p:nvSpPr>
              <p:spPr>
                <a:xfrm>
                  <a:off x="2627015" y="2994997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6708944-F4DD-4344-B051-F4CB3BACAE7B}"/>
              </a:ext>
            </a:extLst>
          </p:cNvPr>
          <p:cNvSpPr/>
          <p:nvPr/>
        </p:nvSpPr>
        <p:spPr>
          <a:xfrm>
            <a:off x="6331541" y="1863393"/>
            <a:ext cx="2556067" cy="600130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fr-FR" sz="1100" b="1" dirty="0"/>
              <a:t>J’ouvre mon compte personnel ameli depuis ameli.fr ou via l’application ameli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54D46E5-730E-6D43-8D71-CC1194A71426}"/>
              </a:ext>
            </a:extLst>
          </p:cNvPr>
          <p:cNvSpPr/>
          <p:nvPr/>
        </p:nvSpPr>
        <p:spPr>
          <a:xfrm>
            <a:off x="3514598" y="5123870"/>
            <a:ext cx="2667823" cy="769407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61"/>
            <a:r>
              <a:rPr lang="fr-FR" sz="1100" b="1" kern="0" dirty="0"/>
              <a:t>3 – Je crée mon espace personnel en téléchargeant mon attestation provisoire d’affiliation à l’Assurance Maladie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982AA52-D5AC-1745-A619-275FDEC0ED2A}"/>
              </a:ext>
            </a:extLst>
          </p:cNvPr>
          <p:cNvSpPr/>
          <p:nvPr/>
        </p:nvSpPr>
        <p:spPr>
          <a:xfrm>
            <a:off x="5516070" y="3547226"/>
            <a:ext cx="2004162" cy="430853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61"/>
            <a:r>
              <a:rPr lang="fr-FR" sz="1100" b="1" kern="0" dirty="0">
                <a:solidFill>
                  <a:srgbClr val="0C419A"/>
                </a:solidFill>
              </a:rPr>
              <a:t>J’adopte les bons réflexes afin d’être bien remboursé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152853E-6AB0-884E-BE03-DF9698FC3C71}"/>
              </a:ext>
            </a:extLst>
          </p:cNvPr>
          <p:cNvSpPr/>
          <p:nvPr/>
        </p:nvSpPr>
        <p:spPr>
          <a:xfrm>
            <a:off x="2627303" y="2282592"/>
            <a:ext cx="2534256" cy="430853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fr-FR" sz="1100" b="1" dirty="0"/>
              <a:t>1 – Je m’inscris depuis le site internet : </a:t>
            </a:r>
            <a:r>
              <a:rPr lang="fr-FR" sz="1100" b="1" u="sng" dirty="0"/>
              <a:t>etudiant-etranger.ameli.fr </a:t>
            </a:r>
            <a:endParaRPr lang="fr-FR" sz="1100" kern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D95B9F1-6E18-9F4C-8C88-1F2C354A8725}"/>
              </a:ext>
            </a:extLst>
          </p:cNvPr>
          <p:cNvSpPr/>
          <p:nvPr/>
        </p:nvSpPr>
        <p:spPr>
          <a:xfrm>
            <a:off x="1280656" y="3564787"/>
            <a:ext cx="1907299" cy="769407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fr-FR" sz="1100" b="1" kern="0" dirty="0"/>
              <a:t>2 – Je saisis </a:t>
            </a:r>
            <a:r>
              <a:rPr lang="fr-FR" sz="1100" b="1" dirty="0"/>
              <a:t>les informations obligatoires et je dépose les pièces justificatives obligatoires </a:t>
            </a:r>
            <a:endParaRPr lang="fr-FR" sz="1100" b="1" kern="0" dirty="0"/>
          </a:p>
        </p:txBody>
      </p:sp>
      <p:sp>
        <p:nvSpPr>
          <p:cNvPr id="37" name="Bulle rectangulaire à coins arrondis 38">
            <a:extLst>
              <a:ext uri="{FF2B5EF4-FFF2-40B4-BE49-F238E27FC236}">
                <a16:creationId xmlns:a16="http://schemas.microsoft.com/office/drawing/2014/main" xmlns="" id="{69139089-C6AB-1542-9BFD-53220B9D9E44}"/>
              </a:ext>
            </a:extLst>
          </p:cNvPr>
          <p:cNvSpPr/>
          <p:nvPr/>
        </p:nvSpPr>
        <p:spPr bwMode="auto">
          <a:xfrm>
            <a:off x="923925" y="2042723"/>
            <a:ext cx="1451518" cy="468499"/>
          </a:xfrm>
          <a:prstGeom prst="wedgeRoundRectCallout">
            <a:avLst>
              <a:gd name="adj1" fmla="val -33411"/>
              <a:gd name="adj2" fmla="val 74464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0" tIns="52144" rIns="0" bIns="5214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000" dirty="0"/>
              <a:t> </a:t>
            </a:r>
            <a:r>
              <a:rPr lang="fr-FR" sz="1000" b="1" dirty="0"/>
              <a:t>Je m’inscris à l’Assurance Maladie française</a:t>
            </a:r>
            <a:endParaRPr kumimoji="0" lang="fr-FR" sz="10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808C481-05FD-3E48-8033-37B850D5205C}"/>
              </a:ext>
            </a:extLst>
          </p:cNvPr>
          <p:cNvSpPr/>
          <p:nvPr/>
        </p:nvSpPr>
        <p:spPr>
          <a:xfrm>
            <a:off x="9087699" y="3667510"/>
            <a:ext cx="1993201" cy="769407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fr-FR" sz="1100" b="1" dirty="0"/>
              <a:t>Je déclare mon médecin traitant lors d’une consultation auprès d’un médecin en France </a:t>
            </a:r>
            <a:endParaRPr lang="fr-FR" sz="1100" b="1" kern="0" dirty="0">
              <a:solidFill>
                <a:schemeClr val="accent4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165C72F-5CD0-F345-85C3-0A6EA03C8705}"/>
              </a:ext>
            </a:extLst>
          </p:cNvPr>
          <p:cNvSpPr/>
          <p:nvPr/>
        </p:nvSpPr>
        <p:spPr>
          <a:xfrm>
            <a:off x="8114928" y="4922585"/>
            <a:ext cx="2397810" cy="261576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61"/>
            <a:r>
              <a:rPr lang="fr-FR" sz="1100" b="1" kern="0" dirty="0">
                <a:solidFill>
                  <a:srgbClr val="0C419A"/>
                </a:solidFill>
              </a:rPr>
              <a:t>Je demande ma carte Vitale</a:t>
            </a:r>
            <a:endParaRPr lang="fr-FR" sz="1100" kern="0" dirty="0">
              <a:solidFill>
                <a:srgbClr val="0C419A"/>
              </a:solidFill>
            </a:endParaRPr>
          </a:p>
        </p:txBody>
      </p:sp>
      <p:sp>
        <p:nvSpPr>
          <p:cNvPr id="40" name="Flèche courbée vers la droite 39">
            <a:extLst>
              <a:ext uri="{FF2B5EF4-FFF2-40B4-BE49-F238E27FC236}">
                <a16:creationId xmlns:a16="http://schemas.microsoft.com/office/drawing/2014/main" xmlns="" id="{99E69316-33B1-5543-A857-9775F1B138A0}"/>
              </a:ext>
            </a:extLst>
          </p:cNvPr>
          <p:cNvSpPr/>
          <p:nvPr/>
        </p:nvSpPr>
        <p:spPr bwMode="auto">
          <a:xfrm>
            <a:off x="1878810" y="2263229"/>
            <a:ext cx="132567" cy="1035807"/>
          </a:xfrm>
          <a:prstGeom prst="curv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F87FAA01-870D-C547-B2CC-259656F1D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844" l="0" r="100000">
                        <a14:foregroundMark x1="56952" y1="15365" x2="56952" y2="15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74" y="2648957"/>
            <a:ext cx="552172" cy="567148"/>
          </a:xfrm>
          <a:prstGeom prst="rect">
            <a:avLst/>
          </a:prstGeom>
        </p:spPr>
      </p:pic>
      <p:sp>
        <p:nvSpPr>
          <p:cNvPr id="42" name="Forme libre 41">
            <a:extLst>
              <a:ext uri="{FF2B5EF4-FFF2-40B4-BE49-F238E27FC236}">
                <a16:creationId xmlns:a16="http://schemas.microsoft.com/office/drawing/2014/main" xmlns="" id="{42151261-31D5-3A45-B21A-C3265C5B32C5}"/>
              </a:ext>
            </a:extLst>
          </p:cNvPr>
          <p:cNvSpPr/>
          <p:nvPr/>
        </p:nvSpPr>
        <p:spPr>
          <a:xfrm rot="13500000">
            <a:off x="1400236" y="2912366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2C2118E1-9DAE-3A4A-9073-F8427F6678B5}"/>
              </a:ext>
            </a:extLst>
          </p:cNvPr>
          <p:cNvSpPr/>
          <p:nvPr/>
        </p:nvSpPr>
        <p:spPr>
          <a:xfrm>
            <a:off x="2629500" y="2891883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3B453F96-BFC0-4B45-8307-BB1B5D03654E}"/>
              </a:ext>
            </a:extLst>
          </p:cNvPr>
          <p:cNvSpPr/>
          <p:nvPr/>
        </p:nvSpPr>
        <p:spPr>
          <a:xfrm>
            <a:off x="3053083" y="3841816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FEFA09CF-09A3-B647-9840-A0D9BE4699B8}"/>
              </a:ext>
            </a:extLst>
          </p:cNvPr>
          <p:cNvSpPr/>
          <p:nvPr/>
        </p:nvSpPr>
        <p:spPr>
          <a:xfrm>
            <a:off x="4191386" y="4899976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F02196FB-6206-9F4C-BBB6-BBBDBC9C9C2E}"/>
              </a:ext>
            </a:extLst>
          </p:cNvPr>
          <p:cNvSpPr/>
          <p:nvPr/>
        </p:nvSpPr>
        <p:spPr>
          <a:xfrm>
            <a:off x="5392311" y="3668388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5AB53F5F-32E5-1447-88CC-409476F4F1C5}"/>
              </a:ext>
            </a:extLst>
          </p:cNvPr>
          <p:cNvSpPr/>
          <p:nvPr/>
        </p:nvSpPr>
        <p:spPr>
          <a:xfrm>
            <a:off x="6249989" y="2658801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4D4A0739-52C8-4249-A078-602187849A4F}"/>
              </a:ext>
            </a:extLst>
          </p:cNvPr>
          <p:cNvSpPr/>
          <p:nvPr/>
        </p:nvSpPr>
        <p:spPr>
          <a:xfrm>
            <a:off x="8018709" y="4523418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DB780F41-E71A-1F43-A171-5E7AB18CA214}"/>
              </a:ext>
            </a:extLst>
          </p:cNvPr>
          <p:cNvSpPr/>
          <p:nvPr/>
        </p:nvSpPr>
        <p:spPr>
          <a:xfrm>
            <a:off x="9931457" y="3405232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115" y="3737348"/>
            <a:ext cx="541525" cy="54000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265" y="4773293"/>
            <a:ext cx="540000" cy="54000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74" y="3481436"/>
            <a:ext cx="540000" cy="5400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004" y="1771961"/>
            <a:ext cx="540000" cy="54152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228" y="1870374"/>
            <a:ext cx="538481" cy="5400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40" y="3664459"/>
            <a:ext cx="540000" cy="5400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714" y="5111622"/>
            <a:ext cx="5384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YOUR COVERAGE 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8C93EE2-D00D-EB44-8CBD-5EBDD01DC44A}"/>
              </a:ext>
            </a:extLst>
          </p:cNvPr>
          <p:cNvGrpSpPr/>
          <p:nvPr/>
        </p:nvGrpSpPr>
        <p:grpSpPr>
          <a:xfrm>
            <a:off x="1426402" y="2735281"/>
            <a:ext cx="10251248" cy="2257963"/>
            <a:chOff x="1668449" y="2744246"/>
            <a:chExt cx="9007219" cy="2257963"/>
          </a:xfrm>
        </p:grpSpPr>
        <p:cxnSp>
          <p:nvCxnSpPr>
            <p:cNvPr id="11" name="Straight Connector 66">
              <a:extLst>
                <a:ext uri="{FF2B5EF4-FFF2-40B4-BE49-F238E27FC236}">
                  <a16:creationId xmlns:a16="http://schemas.microsoft.com/office/drawing/2014/main" xmlns="" id="{EDD65DDB-7844-054D-968C-5F308669D6CE}"/>
                </a:ext>
              </a:extLst>
            </p:cNvPr>
            <p:cNvCxnSpPr/>
            <p:nvPr/>
          </p:nvCxnSpPr>
          <p:spPr>
            <a:xfrm rot="10800000" flipV="1">
              <a:off x="3420375" y="5002208"/>
              <a:ext cx="519007" cy="1"/>
            </a:xfrm>
            <a:prstGeom prst="line">
              <a:avLst/>
            </a:prstGeom>
            <a:solidFill>
              <a:srgbClr val="3C989A"/>
            </a:solidFill>
            <a:ln w="76200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/>
          </p:spPr>
        </p:cxn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D73F6A96-87FA-3C47-B9A2-A744C58B9010}"/>
                </a:ext>
              </a:extLst>
            </p:cNvPr>
            <p:cNvGrpSpPr/>
            <p:nvPr/>
          </p:nvGrpSpPr>
          <p:grpSpPr>
            <a:xfrm>
              <a:off x="1668449" y="2744246"/>
              <a:ext cx="9007219" cy="2257961"/>
              <a:chOff x="1668449" y="2744246"/>
              <a:chExt cx="9007219" cy="2257961"/>
            </a:xfrm>
          </p:grpSpPr>
          <p:cxnSp>
            <p:nvCxnSpPr>
              <p:cNvPr id="13" name="Straight Connector 69">
                <a:extLst>
                  <a:ext uri="{FF2B5EF4-FFF2-40B4-BE49-F238E27FC236}">
                    <a16:creationId xmlns:a16="http://schemas.microsoft.com/office/drawing/2014/main" xmlns="" id="{BFFB2F02-85DA-5E4F-A849-2A664C8D66CE}"/>
                  </a:ext>
                </a:extLst>
              </p:cNvPr>
              <p:cNvCxnSpPr/>
              <p:nvPr/>
            </p:nvCxnSpPr>
            <p:spPr>
              <a:xfrm flipV="1">
                <a:off x="5235542" y="3055696"/>
                <a:ext cx="7" cy="1032998"/>
              </a:xfrm>
              <a:prstGeom prst="line">
                <a:avLst/>
              </a:prstGeom>
              <a:solidFill>
                <a:srgbClr val="3C989A"/>
              </a:solidFill>
              <a:ln w="7620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</p:cxn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xmlns="" id="{8838A29E-F3C2-E543-AD2F-71B4F38156F9}"/>
                  </a:ext>
                </a:extLst>
              </p:cNvPr>
              <p:cNvGrpSpPr/>
              <p:nvPr/>
            </p:nvGrpSpPr>
            <p:grpSpPr>
              <a:xfrm>
                <a:off x="1668449" y="2744246"/>
                <a:ext cx="9007219" cy="2257961"/>
                <a:chOff x="1668449" y="2744246"/>
                <a:chExt cx="9007219" cy="2257961"/>
              </a:xfrm>
            </p:grpSpPr>
            <p:cxnSp>
              <p:nvCxnSpPr>
                <p:cNvPr id="15" name="Straight Connector 54">
                  <a:extLst>
                    <a:ext uri="{FF2B5EF4-FFF2-40B4-BE49-F238E27FC236}">
                      <a16:creationId xmlns:a16="http://schemas.microsoft.com/office/drawing/2014/main" xmlns="" id="{E2ABA167-C570-8348-8857-A63A6CEFB598}"/>
                    </a:ext>
                  </a:extLst>
                </p:cNvPr>
                <p:cNvCxnSpPr/>
                <p:nvPr/>
              </p:nvCxnSpPr>
              <p:spPr>
                <a:xfrm flipH="1" flipV="1">
                  <a:off x="1668449" y="2976799"/>
                  <a:ext cx="1267975" cy="14417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54">
                  <a:extLst>
                    <a:ext uri="{FF2B5EF4-FFF2-40B4-BE49-F238E27FC236}">
                      <a16:creationId xmlns:a16="http://schemas.microsoft.com/office/drawing/2014/main" xmlns="" id="{8241B12A-14F9-6D4B-9062-F37A2F220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41434" y="3493803"/>
                  <a:ext cx="2334234" cy="17476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xmlns="" id="{B0910C03-6B4C-9A47-A387-F38486FB2AFF}"/>
                    </a:ext>
                  </a:extLst>
                </p:cNvPr>
                <p:cNvSpPr/>
                <p:nvPr/>
              </p:nvSpPr>
              <p:spPr>
                <a:xfrm rot="16200000">
                  <a:off x="8142425" y="3444820"/>
                  <a:ext cx="459688" cy="555795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8" name="Straight Connector 56">
                  <a:extLst>
                    <a:ext uri="{FF2B5EF4-FFF2-40B4-BE49-F238E27FC236}">
                      <a16:creationId xmlns:a16="http://schemas.microsoft.com/office/drawing/2014/main" xmlns="" id="{A923EC21-712F-F746-BBBC-BA047B4CFA13}"/>
                    </a:ext>
                  </a:extLst>
                </p:cNvPr>
                <p:cNvCxnSpPr/>
                <p:nvPr/>
              </p:nvCxnSpPr>
              <p:spPr>
                <a:xfrm flipV="1">
                  <a:off x="8089694" y="3673424"/>
                  <a:ext cx="9430" cy="669064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59">
                  <a:extLst>
                    <a:ext uri="{FF2B5EF4-FFF2-40B4-BE49-F238E27FC236}">
                      <a16:creationId xmlns:a16="http://schemas.microsoft.com/office/drawing/2014/main" xmlns="" id="{89D95779-DBB3-E549-8D62-2B3B7202840B}"/>
                    </a:ext>
                  </a:extLst>
                </p:cNvPr>
                <p:cNvCxnSpPr>
                  <a:endCxn id="24" idx="2"/>
                </p:cNvCxnSpPr>
                <p:nvPr/>
              </p:nvCxnSpPr>
              <p:spPr>
                <a:xfrm flipV="1">
                  <a:off x="6890600" y="3052003"/>
                  <a:ext cx="16571" cy="1267270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66">
                  <a:extLst>
                    <a:ext uri="{FF2B5EF4-FFF2-40B4-BE49-F238E27FC236}">
                      <a16:creationId xmlns:a16="http://schemas.microsoft.com/office/drawing/2014/main" xmlns="" id="{91B82842-CB8B-1E43-A109-B11AD5F11FF3}"/>
                    </a:ext>
                  </a:extLst>
                </p:cNvPr>
                <p:cNvCxnSpPr/>
                <p:nvPr/>
              </p:nvCxnSpPr>
              <p:spPr>
                <a:xfrm flipH="1">
                  <a:off x="7116874" y="4605835"/>
                  <a:ext cx="721012" cy="0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54">
                  <a:extLst>
                    <a:ext uri="{FF2B5EF4-FFF2-40B4-BE49-F238E27FC236}">
                      <a16:creationId xmlns:a16="http://schemas.microsoft.com/office/drawing/2014/main" xmlns="" id="{43F99DF1-D130-EF48-9C26-EEC866B1264E}"/>
                    </a:ext>
                  </a:extLst>
                </p:cNvPr>
                <p:cNvCxnSpPr/>
                <p:nvPr/>
              </p:nvCxnSpPr>
              <p:spPr>
                <a:xfrm flipH="1">
                  <a:off x="3864392" y="5002205"/>
                  <a:ext cx="1102151" cy="2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xmlns="" id="{096B4CCB-F75E-6144-BD71-F0E9D328F83D}"/>
                    </a:ext>
                  </a:extLst>
                </p:cNvPr>
                <p:cNvSpPr/>
                <p:nvPr/>
              </p:nvSpPr>
              <p:spPr>
                <a:xfrm rot="5400000">
                  <a:off x="7496659" y="4013749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xmlns="" id="{DB57A124-5166-254E-B8DC-39A78FF7F098}"/>
                    </a:ext>
                  </a:extLst>
                </p:cNvPr>
                <p:cNvSpPr/>
                <p:nvPr/>
              </p:nvSpPr>
              <p:spPr>
                <a:xfrm rot="10800000">
                  <a:off x="6891704" y="3993275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xmlns="" id="{443512CB-EBBD-934E-8B6A-09EF8C3C6415}"/>
                    </a:ext>
                  </a:extLst>
                </p:cNvPr>
                <p:cNvSpPr/>
                <p:nvPr/>
              </p:nvSpPr>
              <p:spPr>
                <a:xfrm>
                  <a:off x="6338121" y="2744246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5" name="Straight Connector 66">
                  <a:extLst>
                    <a:ext uri="{FF2B5EF4-FFF2-40B4-BE49-F238E27FC236}">
                      <a16:creationId xmlns:a16="http://schemas.microsoft.com/office/drawing/2014/main" xmlns="" id="{F2CCF842-A91A-4642-B931-697849784F95}"/>
                    </a:ext>
                  </a:extLst>
                </p:cNvPr>
                <p:cNvCxnSpPr>
                  <a:stCxn id="24" idx="0"/>
                </p:cNvCxnSpPr>
                <p:nvPr/>
              </p:nvCxnSpPr>
              <p:spPr>
                <a:xfrm flipH="1">
                  <a:off x="5514881" y="2744246"/>
                  <a:ext cx="1107765" cy="14598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xmlns="" id="{8C415969-C727-ED4A-90AA-F9C38DB2435A}"/>
                    </a:ext>
                  </a:extLst>
                </p:cNvPr>
                <p:cNvSpPr/>
                <p:nvPr/>
              </p:nvSpPr>
              <p:spPr>
                <a:xfrm rot="16200000">
                  <a:off x="5218029" y="2776363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xmlns="" id="{16A0691C-5FB1-FA46-A1AD-88DE42D00297}"/>
                    </a:ext>
                  </a:extLst>
                </p:cNvPr>
                <p:cNvSpPr/>
                <p:nvPr/>
              </p:nvSpPr>
              <p:spPr>
                <a:xfrm rot="5400000">
                  <a:off x="4643750" y="4404211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8" name="Straight Connector 59">
                  <a:extLst>
                    <a:ext uri="{FF2B5EF4-FFF2-40B4-BE49-F238E27FC236}">
                      <a16:creationId xmlns:a16="http://schemas.microsoft.com/office/drawing/2014/main" xmlns="" id="{E783BA5D-5B75-D44E-A4FD-07879E913387}"/>
                    </a:ext>
                  </a:extLst>
                </p:cNvPr>
                <p:cNvCxnSpPr/>
                <p:nvPr/>
              </p:nvCxnSpPr>
              <p:spPr>
                <a:xfrm flipH="1" flipV="1">
                  <a:off x="5235835" y="3928500"/>
                  <a:ext cx="1" cy="776217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xmlns="" id="{45B23D8C-9E12-664F-B5E8-0ED64A7A7C10}"/>
                    </a:ext>
                  </a:extLst>
                </p:cNvPr>
                <p:cNvSpPr/>
                <p:nvPr/>
              </p:nvSpPr>
              <p:spPr>
                <a:xfrm rot="10800000">
                  <a:off x="3169406" y="4386691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0" name="Straight Connector 59">
                  <a:extLst>
                    <a:ext uri="{FF2B5EF4-FFF2-40B4-BE49-F238E27FC236}">
                      <a16:creationId xmlns:a16="http://schemas.microsoft.com/office/drawing/2014/main" xmlns="" id="{69A8040E-3F8A-E84F-B15F-F58DEBD3CDF2}"/>
                    </a:ext>
                  </a:extLst>
                </p:cNvPr>
                <p:cNvCxnSpPr>
                  <a:cxnSpLocks/>
                  <a:stCxn id="29" idx="2"/>
                  <a:endCxn id="31" idx="2"/>
                </p:cNvCxnSpPr>
                <p:nvPr/>
              </p:nvCxnSpPr>
              <p:spPr>
                <a:xfrm flipV="1">
                  <a:off x="3169406" y="3302754"/>
                  <a:ext cx="26659" cy="1391694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xmlns="" id="{95CA7892-7B0B-6242-9F77-2ABFCE7010AC}"/>
                    </a:ext>
                  </a:extLst>
                </p:cNvPr>
                <p:cNvSpPr/>
                <p:nvPr/>
              </p:nvSpPr>
              <p:spPr>
                <a:xfrm>
                  <a:off x="2627015" y="2994997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6708944-F4DD-4344-B051-F4CB3BACAE7B}"/>
              </a:ext>
            </a:extLst>
          </p:cNvPr>
          <p:cNvSpPr/>
          <p:nvPr/>
        </p:nvSpPr>
        <p:spPr>
          <a:xfrm>
            <a:off x="6331541" y="1863393"/>
            <a:ext cx="2556067" cy="400075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en-US" sz="1000" b="1" dirty="0"/>
              <a:t>Open a personal </a:t>
            </a:r>
            <a:r>
              <a:rPr lang="en-US" sz="1000" b="1" dirty="0" err="1"/>
              <a:t>ameli</a:t>
            </a:r>
            <a:r>
              <a:rPr lang="en-US" sz="1000" b="1" dirty="0"/>
              <a:t> account on </a:t>
            </a:r>
            <a:r>
              <a:rPr lang="en-US" sz="1000" b="1" dirty="0" err="1"/>
              <a:t>ameli.fr</a:t>
            </a:r>
            <a:r>
              <a:rPr lang="en-US" sz="1000" b="1" dirty="0"/>
              <a:t> or using the </a:t>
            </a:r>
            <a:r>
              <a:rPr lang="en-US" sz="1000" b="1" dirty="0" err="1"/>
              <a:t>ameli</a:t>
            </a:r>
            <a:r>
              <a:rPr lang="en-US" sz="1000" b="1" dirty="0"/>
              <a:t> app</a:t>
            </a:r>
            <a:endParaRPr lang="fr-FR" sz="1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54D46E5-730E-6D43-8D71-CC1194A71426}"/>
              </a:ext>
            </a:extLst>
          </p:cNvPr>
          <p:cNvSpPr/>
          <p:nvPr/>
        </p:nvSpPr>
        <p:spPr>
          <a:xfrm>
            <a:off x="3514598" y="5123870"/>
            <a:ext cx="2667823" cy="72324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61"/>
            <a:r>
              <a:rPr lang="fr-FR" sz="1100" b="1" kern="0" dirty="0"/>
              <a:t>3 – </a:t>
            </a:r>
            <a:r>
              <a:rPr lang="en-US" sz="1000" b="1" dirty="0"/>
              <a:t>Create your personal account and download your provisional certificate of membership in the French health insurance system</a:t>
            </a:r>
            <a:r>
              <a:rPr lang="fr-FR" sz="1000" b="1" dirty="0"/>
              <a:t> </a:t>
            </a:r>
            <a:endParaRPr lang="fr-FR" sz="1000" b="1" kern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982AA52-D5AC-1745-A619-275FDEC0ED2A}"/>
              </a:ext>
            </a:extLst>
          </p:cNvPr>
          <p:cNvSpPr/>
          <p:nvPr/>
        </p:nvSpPr>
        <p:spPr>
          <a:xfrm>
            <a:off x="5516070" y="3547226"/>
            <a:ext cx="2004162" cy="553963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61"/>
            <a:r>
              <a:rPr lang="en-US" sz="1000" b="1" dirty="0"/>
              <a:t>Make the most out of your coverage to maximize your reimbursements</a:t>
            </a:r>
            <a:r>
              <a:rPr lang="fr-FR" sz="1000" b="1" dirty="0"/>
              <a:t> </a:t>
            </a:r>
            <a:endParaRPr lang="fr-FR" sz="1000" b="1" kern="0" dirty="0">
              <a:solidFill>
                <a:srgbClr val="0C419A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152853E-6AB0-884E-BE03-DF9698FC3C71}"/>
              </a:ext>
            </a:extLst>
          </p:cNvPr>
          <p:cNvSpPr/>
          <p:nvPr/>
        </p:nvSpPr>
        <p:spPr>
          <a:xfrm>
            <a:off x="2627303" y="2282592"/>
            <a:ext cx="2534256" cy="58474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fr-FR" sz="1100" b="1" dirty="0"/>
              <a:t>1 – </a:t>
            </a:r>
            <a:r>
              <a:rPr lang="en-US" sz="1000" b="1" dirty="0"/>
              <a:t>Register online on </a:t>
            </a:r>
            <a:r>
              <a:rPr lang="en-US" sz="1000" b="1" dirty="0" err="1"/>
              <a:t>etudiant-etranger.ameli.fr</a:t>
            </a:r>
            <a:endParaRPr lang="fr-FR" sz="1000" b="1" dirty="0"/>
          </a:p>
          <a:p>
            <a:endParaRPr lang="fr-FR" sz="1100" kern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D95B9F1-6E18-9F4C-8C88-1F2C354A8725}"/>
              </a:ext>
            </a:extLst>
          </p:cNvPr>
          <p:cNvSpPr/>
          <p:nvPr/>
        </p:nvSpPr>
        <p:spPr>
          <a:xfrm>
            <a:off x="1280656" y="3564787"/>
            <a:ext cx="1907299" cy="72324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fr-FR" sz="1100" b="1" kern="0" dirty="0"/>
              <a:t>2 – </a:t>
            </a:r>
            <a:r>
              <a:rPr lang="en-US" sz="1000" b="1" dirty="0"/>
              <a:t>Enter the required information and upload your mandatory supporting documents</a:t>
            </a:r>
            <a:endParaRPr lang="fr-FR" sz="1000" b="1" dirty="0"/>
          </a:p>
        </p:txBody>
      </p:sp>
      <p:sp>
        <p:nvSpPr>
          <p:cNvPr id="37" name="Bulle rectangulaire à coins arrondis 38">
            <a:extLst>
              <a:ext uri="{FF2B5EF4-FFF2-40B4-BE49-F238E27FC236}">
                <a16:creationId xmlns:a16="http://schemas.microsoft.com/office/drawing/2014/main" xmlns="" id="{69139089-C6AB-1542-9BFD-53220B9D9E44}"/>
              </a:ext>
            </a:extLst>
          </p:cNvPr>
          <p:cNvSpPr/>
          <p:nvPr/>
        </p:nvSpPr>
        <p:spPr bwMode="auto">
          <a:xfrm>
            <a:off x="923925" y="2042723"/>
            <a:ext cx="1451518" cy="468499"/>
          </a:xfrm>
          <a:prstGeom prst="wedgeRoundRectCallout">
            <a:avLst>
              <a:gd name="adj1" fmla="val -33411"/>
              <a:gd name="adj2" fmla="val 74464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0" tIns="52144" rIns="0" bIns="5214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/>
              <a:t>Register with the French health insurance system “</a:t>
            </a:r>
            <a:r>
              <a:rPr lang="en-US" sz="900" b="1" dirty="0" err="1"/>
              <a:t>l’Assurance</a:t>
            </a:r>
            <a:r>
              <a:rPr lang="en-US" sz="900" b="1" dirty="0"/>
              <a:t> </a:t>
            </a:r>
            <a:r>
              <a:rPr lang="en-US" sz="900" b="1" dirty="0" err="1"/>
              <a:t>Maladie</a:t>
            </a:r>
            <a:r>
              <a:rPr lang="en-US" sz="900" b="1" dirty="0"/>
              <a:t>”</a:t>
            </a:r>
            <a:endParaRPr lang="fr-FR" sz="9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808C481-05FD-3E48-8033-37B850D5205C}"/>
              </a:ext>
            </a:extLst>
          </p:cNvPr>
          <p:cNvSpPr/>
          <p:nvPr/>
        </p:nvSpPr>
        <p:spPr>
          <a:xfrm>
            <a:off x="9087699" y="3667510"/>
            <a:ext cx="1993201" cy="707852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r>
              <a:rPr lang="en-US" sz="1000" b="1" dirty="0"/>
              <a:t>Declare your primary care physician (“</a:t>
            </a:r>
            <a:r>
              <a:rPr lang="en-US" sz="1000" b="1" dirty="0" err="1"/>
              <a:t>médecin</a:t>
            </a:r>
            <a:r>
              <a:rPr lang="en-US" sz="1000" b="1" dirty="0"/>
              <a:t> </a:t>
            </a:r>
            <a:r>
              <a:rPr lang="en-US" sz="1000" b="1" dirty="0" err="1"/>
              <a:t>traitant</a:t>
            </a:r>
            <a:r>
              <a:rPr lang="en-US" sz="1000" b="1" dirty="0"/>
              <a:t>”) when you see a doctor in France</a:t>
            </a:r>
            <a:endParaRPr lang="fr-FR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165C72F-5CD0-F345-85C3-0A6EA03C8705}"/>
              </a:ext>
            </a:extLst>
          </p:cNvPr>
          <p:cNvSpPr/>
          <p:nvPr/>
        </p:nvSpPr>
        <p:spPr>
          <a:xfrm>
            <a:off x="8114928" y="4922585"/>
            <a:ext cx="2397810" cy="400075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61"/>
            <a:r>
              <a:rPr lang="en-US" sz="1000" b="1" dirty="0"/>
              <a:t>Request a French health insurance card (“carte Vitale”)</a:t>
            </a:r>
            <a:r>
              <a:rPr lang="fr-FR" sz="1000" b="1" dirty="0"/>
              <a:t> </a:t>
            </a:r>
            <a:endParaRPr lang="fr-FR" sz="1000" b="1" kern="0" dirty="0">
              <a:solidFill>
                <a:srgbClr val="0C419A"/>
              </a:solidFill>
            </a:endParaRPr>
          </a:p>
        </p:txBody>
      </p:sp>
      <p:sp>
        <p:nvSpPr>
          <p:cNvPr id="40" name="Flèche courbée vers la droite 39">
            <a:extLst>
              <a:ext uri="{FF2B5EF4-FFF2-40B4-BE49-F238E27FC236}">
                <a16:creationId xmlns:a16="http://schemas.microsoft.com/office/drawing/2014/main" xmlns="" id="{99E69316-33B1-5543-A857-9775F1B138A0}"/>
              </a:ext>
            </a:extLst>
          </p:cNvPr>
          <p:cNvSpPr/>
          <p:nvPr/>
        </p:nvSpPr>
        <p:spPr bwMode="auto">
          <a:xfrm>
            <a:off x="1878810" y="2263229"/>
            <a:ext cx="132567" cy="1035807"/>
          </a:xfrm>
          <a:prstGeom prst="curv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F87FAA01-870D-C547-B2CC-259656F1D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844" l="0" r="100000">
                        <a14:foregroundMark x1="56952" y1="15365" x2="56952" y2="15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74" y="2648957"/>
            <a:ext cx="552172" cy="567148"/>
          </a:xfrm>
          <a:prstGeom prst="rect">
            <a:avLst/>
          </a:prstGeom>
        </p:spPr>
      </p:pic>
      <p:sp>
        <p:nvSpPr>
          <p:cNvPr id="42" name="Forme libre 41">
            <a:extLst>
              <a:ext uri="{FF2B5EF4-FFF2-40B4-BE49-F238E27FC236}">
                <a16:creationId xmlns:a16="http://schemas.microsoft.com/office/drawing/2014/main" xmlns="" id="{42151261-31D5-3A45-B21A-C3265C5B32C5}"/>
              </a:ext>
            </a:extLst>
          </p:cNvPr>
          <p:cNvSpPr/>
          <p:nvPr/>
        </p:nvSpPr>
        <p:spPr>
          <a:xfrm rot="13500000">
            <a:off x="1400236" y="2912366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2C2118E1-9DAE-3A4A-9073-F8427F6678B5}"/>
              </a:ext>
            </a:extLst>
          </p:cNvPr>
          <p:cNvSpPr/>
          <p:nvPr/>
        </p:nvSpPr>
        <p:spPr>
          <a:xfrm>
            <a:off x="2629500" y="2891883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3B453F96-BFC0-4B45-8307-BB1B5D03654E}"/>
              </a:ext>
            </a:extLst>
          </p:cNvPr>
          <p:cNvSpPr/>
          <p:nvPr/>
        </p:nvSpPr>
        <p:spPr>
          <a:xfrm>
            <a:off x="3053083" y="3841816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FEFA09CF-09A3-B647-9840-A0D9BE4699B8}"/>
              </a:ext>
            </a:extLst>
          </p:cNvPr>
          <p:cNvSpPr/>
          <p:nvPr/>
        </p:nvSpPr>
        <p:spPr>
          <a:xfrm>
            <a:off x="4191386" y="4899976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F02196FB-6206-9F4C-BBB6-BBBDBC9C9C2E}"/>
              </a:ext>
            </a:extLst>
          </p:cNvPr>
          <p:cNvSpPr/>
          <p:nvPr/>
        </p:nvSpPr>
        <p:spPr>
          <a:xfrm>
            <a:off x="5392311" y="3668388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5AB53F5F-32E5-1447-88CC-409476F4F1C5}"/>
              </a:ext>
            </a:extLst>
          </p:cNvPr>
          <p:cNvSpPr/>
          <p:nvPr/>
        </p:nvSpPr>
        <p:spPr>
          <a:xfrm>
            <a:off x="6249989" y="2658801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4D4A0739-52C8-4249-A078-602187849A4F}"/>
              </a:ext>
            </a:extLst>
          </p:cNvPr>
          <p:cNvSpPr/>
          <p:nvPr/>
        </p:nvSpPr>
        <p:spPr>
          <a:xfrm>
            <a:off x="8018709" y="4523418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DB780F41-E71A-1F43-A171-5E7AB18CA214}"/>
              </a:ext>
            </a:extLst>
          </p:cNvPr>
          <p:cNvSpPr/>
          <p:nvPr/>
        </p:nvSpPr>
        <p:spPr>
          <a:xfrm>
            <a:off x="9931457" y="3405232"/>
            <a:ext cx="172334" cy="1723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115" y="3737348"/>
            <a:ext cx="541525" cy="54000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265" y="4773293"/>
            <a:ext cx="540000" cy="54000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74" y="3481436"/>
            <a:ext cx="540000" cy="5400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004" y="1771961"/>
            <a:ext cx="540000" cy="54152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228" y="1870374"/>
            <a:ext cx="538481" cy="5400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40" y="3664459"/>
            <a:ext cx="540000" cy="5400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714" y="5111622"/>
            <a:ext cx="5384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06995" y="1711045"/>
            <a:ext cx="11187666" cy="3767137"/>
          </a:xfrm>
        </p:spPr>
        <p:txBody>
          <a:bodyPr/>
          <a:lstStyle/>
          <a:p>
            <a:r>
              <a:rPr lang="fr-FR" dirty="0"/>
              <a:t>Je me rends sur le site </a:t>
            </a:r>
            <a:r>
              <a:rPr lang="fr-FR" dirty="0">
                <a:hlinkClick r:id="rId3"/>
              </a:rPr>
              <a:t>https://etudiant-etranger.ameli.fr/#/</a:t>
            </a:r>
            <a:r>
              <a:rPr lang="fr-FR" dirty="0"/>
              <a:t> ou je flashe le code </a:t>
            </a:r>
          </a:p>
          <a:p>
            <a:r>
              <a:rPr lang="en-US" i="1" dirty="0">
                <a:solidFill>
                  <a:schemeClr val="tx1"/>
                </a:solidFill>
              </a:rPr>
              <a:t>Go to the website </a:t>
            </a:r>
            <a:r>
              <a:rPr lang="en-US" i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https://etudiant-etranger.ameli.fr/#/</a:t>
            </a:r>
            <a:r>
              <a:rPr lang="en-US" i="1" dirty="0">
                <a:solidFill>
                  <a:schemeClr val="tx1"/>
                </a:solidFill>
              </a:rPr>
              <a:t> or scan the QR code</a:t>
            </a:r>
            <a:r>
              <a:rPr lang="fr-FR" i="1" dirty="0">
                <a:solidFill>
                  <a:schemeClr val="tx1"/>
                </a:solidFill>
              </a:rPr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 / </a:t>
            </a:r>
            <a:r>
              <a:rPr lang="en-US" i="1" dirty="0"/>
              <a:t>STEP 1</a:t>
            </a:r>
            <a:endParaRPr lang="fr-FR" i="1" dirty="0"/>
          </a:p>
        </p:txBody>
      </p:sp>
      <p:pic>
        <p:nvPicPr>
          <p:cNvPr id="7" name="Image 6" descr="Une image contenant texte, personne, capture d’écran&#10;&#10;Description générée automatiquement">
            <a:extLst>
              <a:ext uri="{FF2B5EF4-FFF2-40B4-BE49-F238E27FC236}">
                <a16:creationId xmlns:a16="http://schemas.microsoft.com/office/drawing/2014/main" xmlns="" id="{D3812534-36C0-F54E-A36C-86FBA803F2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094" y="2573372"/>
            <a:ext cx="7567749" cy="39442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AF53A20-A0E9-764B-B3CB-B290730204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468" y="3118521"/>
            <a:ext cx="2696192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4929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764DA57-47FF-C945-A037-C1191CDC34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2603" y="1788799"/>
            <a:ext cx="10422019" cy="391520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Après avoir rempli les informations demandées : 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Once you have entered the required information:</a:t>
            </a:r>
            <a:endParaRPr lang="fr-FR" sz="1800" i="1" dirty="0">
              <a:solidFill>
                <a:schemeClr val="tx1"/>
              </a:solidFill>
            </a:endParaRPr>
          </a:p>
          <a:p>
            <a:endParaRPr lang="fr-FR" dirty="0"/>
          </a:p>
          <a:p>
            <a:pPr marL="342900" indent="-342900">
              <a:buFont typeface="Wingdings" pitchFamily="2" charset="2"/>
              <a:buChar char="ü"/>
            </a:pPr>
            <a:r>
              <a:rPr lang="fr-FR" dirty="0"/>
              <a:t>Ma situation / </a:t>
            </a:r>
            <a:r>
              <a:rPr lang="en-US" sz="1800" i="1" dirty="0">
                <a:solidFill>
                  <a:schemeClr val="tx1"/>
                </a:solidFill>
              </a:rPr>
              <a:t>Your circumstances</a:t>
            </a:r>
            <a:endParaRPr lang="fr-FR" sz="1800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fr-FR" dirty="0"/>
              <a:t>Ma date de naissance / </a:t>
            </a:r>
            <a:r>
              <a:rPr lang="en-US" sz="1800" i="1" dirty="0">
                <a:solidFill>
                  <a:schemeClr val="tx1"/>
                </a:solidFill>
              </a:rPr>
              <a:t>Your date of birth</a:t>
            </a:r>
            <a:endParaRPr lang="fr-FR" sz="1800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fr-FR" dirty="0"/>
              <a:t>Ma nationalité / </a:t>
            </a:r>
            <a:r>
              <a:rPr lang="en-US" sz="1800" i="1" dirty="0">
                <a:solidFill>
                  <a:schemeClr val="tx1"/>
                </a:solidFill>
              </a:rPr>
              <a:t>Your nationality</a:t>
            </a:r>
            <a:endParaRPr lang="fr-FR" sz="1800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fr-FR" dirty="0"/>
          </a:p>
          <a:p>
            <a:r>
              <a:rPr lang="fr-FR" dirty="0"/>
              <a:t>Je m’assure d’avoir tout les documents suivants</a:t>
            </a:r>
          </a:p>
          <a:p>
            <a:r>
              <a:rPr lang="fr-FR" dirty="0"/>
              <a:t>et je continue </a:t>
            </a:r>
          </a:p>
          <a:p>
            <a:r>
              <a:rPr lang="en-US" sz="1700" i="1" dirty="0">
                <a:solidFill>
                  <a:schemeClr val="tx1"/>
                </a:solidFill>
              </a:rPr>
              <a:t>Make sure you have all the documents you </a:t>
            </a:r>
          </a:p>
          <a:p>
            <a:r>
              <a:rPr lang="en-US" sz="1700" i="1" dirty="0">
                <a:solidFill>
                  <a:schemeClr val="tx1"/>
                </a:solidFill>
              </a:rPr>
              <a:t>need and hit CONTINUE</a:t>
            </a:r>
            <a:endParaRPr lang="fr-FR" sz="1700" i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7BB3425-36E6-2E40-8F50-CF1DA57B75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D6B52791-417A-0840-BD62-39F605B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2 / </a:t>
            </a:r>
            <a:r>
              <a:rPr lang="en-US" i="1" dirty="0"/>
              <a:t>STEP 2</a:t>
            </a:r>
            <a:endParaRPr lang="fr-FR" i="1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510B55A-E0A0-8447-807F-D09727888B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982" y="0"/>
            <a:ext cx="5025018" cy="4807131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CAD3DE9-A51B-E94D-A601-10F62797CD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565" y="5321368"/>
            <a:ext cx="4937760" cy="153663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0030336E-1BA2-684D-9D4B-4D92564E9E55}"/>
              </a:ext>
            </a:extLst>
          </p:cNvPr>
          <p:cNvCxnSpPr>
            <a:cxnSpLocks/>
          </p:cNvCxnSpPr>
          <p:nvPr/>
        </p:nvCxnSpPr>
        <p:spPr>
          <a:xfrm flipV="1">
            <a:off x="5902859" y="2612572"/>
            <a:ext cx="1647472" cy="162445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031C10B1-FCB0-394B-A2C6-DD283D4E751A}"/>
              </a:ext>
            </a:extLst>
          </p:cNvPr>
          <p:cNvCxnSpPr>
            <a:cxnSpLocks/>
          </p:cNvCxnSpPr>
          <p:nvPr/>
        </p:nvCxnSpPr>
        <p:spPr>
          <a:xfrm>
            <a:off x="3246466" y="5360284"/>
            <a:ext cx="4086841" cy="110389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V3</Template>
  <TotalTime>7908</TotalTime>
  <Words>1366</Words>
  <Application>Microsoft Office PowerPoint</Application>
  <PresentationFormat>Personnalisé</PresentationFormat>
  <Paragraphs>213</Paragraphs>
  <Slides>22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masque PPT V3</vt:lpstr>
      <vt:lpstr>Présentation PowerPoint</vt:lpstr>
      <vt:lpstr>Présentation PowerPoint</vt:lpstr>
      <vt:lpstr>A quoi sert l’assurance maladie ?</vt:lpstr>
      <vt:lpstr>Présentation PowerPoint</vt:lpstr>
      <vt:lpstr>Qui doit s’inscrire ? / WHO NEEDS TO REGISTER?</vt:lpstr>
      <vt:lpstr>Les démarches de santé</vt:lpstr>
      <vt:lpstr>SETTING UP YOUR COVERAGE </vt:lpstr>
      <vt:lpstr>Etape 1 / STEP 1</vt:lpstr>
      <vt:lpstr>ETAPE 2 / STEP 2</vt:lpstr>
      <vt:lpstr>ETAPE 3 / STEP 3</vt:lpstr>
      <vt:lpstr>ETAPE 4 / STEP 4</vt:lpstr>
      <vt:lpstr>Etape 5 / STEP 5</vt:lpstr>
      <vt:lpstr>ETAPE 6 / STEP 6</vt:lpstr>
      <vt:lpstr>les contacts de l’assurance Maladie</vt:lpstr>
      <vt:lpstr>CONTACTING THE FRENCH HEALTH INSURANCE SYSTEM  “L’Assurance Maladie”</vt:lpstr>
      <vt:lpstr>Présentation PowerPoint</vt:lpstr>
      <vt:lpstr>Les bons reflexes en santé GETTING THE MOST OUT OF YOUR HEALTH CARE COVERAGE</vt:lpstr>
      <vt:lpstr>Les bons reflexes en santé GETTING THE MOST OUT OF YOUR HEALTH CARE COVERAGE</vt:lpstr>
      <vt:lpstr>Les bons reflexes en santé GETTING THE MOST OUT OF YOUR HEALTH CARE COVERAGE</vt:lpstr>
      <vt:lpstr>Les bons reflexes en santé GETTING THE MOST OUT OF YOUR HEALTH CARE COVERAGE</vt:lpstr>
      <vt:lpstr>Les autres avantages du compte ameli YOU CAN ALSO USE YOUR AMELI ACCOUNT TO: </vt:lpstr>
      <vt:lpstr>Les autres avantages du compte ameli YOU CAN ALSO USE YOUR AMELI ACCOUNT TO:</vt:lpstr>
    </vt:vector>
  </TitlesOfParts>
  <Company>CNAMTS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  PRÉSENTATION</dc:title>
  <dc:creator>VATUS ISABELLE;JULIE.NAPIERALSKI@assurance-maladie.fr</dc:creator>
  <cp:lastModifiedBy>GOHEL FREDERIQUE (CPAM ROUEN-ELBEUF-DIEPPE)</cp:lastModifiedBy>
  <cp:revision>48</cp:revision>
  <dcterms:created xsi:type="dcterms:W3CDTF">2020-11-13T16:13:20Z</dcterms:created>
  <dcterms:modified xsi:type="dcterms:W3CDTF">2021-09-07T15:17:29Z</dcterms:modified>
</cp:coreProperties>
</file>